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 id="2147484608" r:id="rId2"/>
    <p:sldMasterId id="2147484612" r:id="rId3"/>
    <p:sldMasterId id="2147484637" r:id="rId4"/>
  </p:sldMasterIdLst>
  <p:notesMasterIdLst>
    <p:notesMasterId r:id="rId47"/>
  </p:notesMasterIdLst>
  <p:handoutMasterIdLst>
    <p:handoutMasterId r:id="rId48"/>
  </p:handoutMasterIdLst>
  <p:sldIdLst>
    <p:sldId id="1847" r:id="rId5"/>
    <p:sldId id="1702" r:id="rId6"/>
    <p:sldId id="1684" r:id="rId7"/>
    <p:sldId id="1745" r:id="rId8"/>
    <p:sldId id="1844" r:id="rId9"/>
    <p:sldId id="1834" r:id="rId10"/>
    <p:sldId id="1628" r:id="rId11"/>
    <p:sldId id="1749" r:id="rId12"/>
    <p:sldId id="1750" r:id="rId13"/>
    <p:sldId id="1751" r:id="rId14"/>
    <p:sldId id="1781" r:id="rId15"/>
    <p:sldId id="1787" r:id="rId16"/>
    <p:sldId id="1788" r:id="rId17"/>
    <p:sldId id="1845" r:id="rId18"/>
    <p:sldId id="1829" r:id="rId19"/>
    <p:sldId id="1835" r:id="rId20"/>
    <p:sldId id="1830" r:id="rId21"/>
    <p:sldId id="1790" r:id="rId22"/>
    <p:sldId id="1791" r:id="rId23"/>
    <p:sldId id="1836" r:id="rId24"/>
    <p:sldId id="2496" r:id="rId25"/>
    <p:sldId id="1794" r:id="rId26"/>
    <p:sldId id="1795" r:id="rId27"/>
    <p:sldId id="1796" r:id="rId28"/>
    <p:sldId id="1797" r:id="rId29"/>
    <p:sldId id="1798" r:id="rId30"/>
    <p:sldId id="1812" r:id="rId31"/>
    <p:sldId id="1976" r:id="rId32"/>
    <p:sldId id="1840" r:id="rId33"/>
    <p:sldId id="1832" r:id="rId34"/>
    <p:sldId id="1801" r:id="rId35"/>
    <p:sldId id="2500" r:id="rId36"/>
    <p:sldId id="1802" r:id="rId37"/>
    <p:sldId id="1837" r:id="rId38"/>
    <p:sldId id="1803" r:id="rId39"/>
    <p:sldId id="1838" r:id="rId40"/>
    <p:sldId id="1839" r:id="rId41"/>
    <p:sldId id="1804" r:id="rId42"/>
    <p:sldId id="1831" r:id="rId43"/>
    <p:sldId id="2502" r:id="rId44"/>
    <p:sldId id="2501" r:id="rId45"/>
    <p:sldId id="1848"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Main slides" id="{6290A1E8-AFB8-3548-8B68-764E854A696A}">
          <p14:sldIdLst>
            <p14:sldId id="1847"/>
            <p14:sldId id="1702"/>
            <p14:sldId id="1684"/>
            <p14:sldId id="1745"/>
            <p14:sldId id="1844"/>
            <p14:sldId id="1834"/>
            <p14:sldId id="1628"/>
            <p14:sldId id="1749"/>
            <p14:sldId id="1750"/>
            <p14:sldId id="1751"/>
            <p14:sldId id="1781"/>
            <p14:sldId id="1787"/>
            <p14:sldId id="1788"/>
            <p14:sldId id="1845"/>
            <p14:sldId id="1829"/>
            <p14:sldId id="1835"/>
            <p14:sldId id="1830"/>
            <p14:sldId id="1790"/>
            <p14:sldId id="1791"/>
            <p14:sldId id="1836"/>
            <p14:sldId id="2496"/>
            <p14:sldId id="1794"/>
            <p14:sldId id="1795"/>
            <p14:sldId id="1796"/>
            <p14:sldId id="1797"/>
            <p14:sldId id="1798"/>
            <p14:sldId id="1812"/>
            <p14:sldId id="1976"/>
            <p14:sldId id="1840"/>
            <p14:sldId id="1832"/>
            <p14:sldId id="1801"/>
            <p14:sldId id="2500"/>
            <p14:sldId id="1802"/>
            <p14:sldId id="1837"/>
            <p14:sldId id="1803"/>
            <p14:sldId id="1838"/>
            <p14:sldId id="1839"/>
            <p14:sldId id="1804"/>
            <p14:sldId id="1831"/>
            <p14:sldId id="2502"/>
            <p14:sldId id="2501"/>
            <p14:sldId id="18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284"/>
    <a:srgbClr val="59B4D9"/>
    <a:srgbClr val="EBEBEB"/>
    <a:srgbClr val="FFFFFF"/>
    <a:srgbClr val="FFF100"/>
    <a:srgbClr val="75757A"/>
    <a:srgbClr val="3C3C41"/>
    <a:srgbClr val="30E5D0"/>
    <a:srgbClr val="008272"/>
    <a:srgbClr val="0777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7A735-1EAF-4B88-856B-9182F9D2BF3A}" v="7" dt="2021-03-13T15:25:34.8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77" autoAdjust="0"/>
    <p:restoredTop sz="86378" autoAdjust="0"/>
  </p:normalViewPr>
  <p:slideViewPr>
    <p:cSldViewPr snapToGrid="0">
      <p:cViewPr varScale="1">
        <p:scale>
          <a:sx n="102" d="100"/>
          <a:sy n="102" d="100"/>
        </p:scale>
        <p:origin x="72"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7/16/2021 8:04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7/16/2021 8:04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services/functions/"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azure.microsoft.com/services/logic-apps/" TargetMode="External"/><Relationship Id="rId4" Type="http://schemas.openxmlformats.org/officeDocument/2006/relationships/hyperlink" Target="https://docs.microsoft.com/en-us/azure/app-service/web-sites-create-web-job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1045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171717"/>
                </a:solidFill>
                <a:effectLst/>
                <a:latin typeface="Segoe UI" panose="020B0502040204020203" pitchFamily="34" charset="0"/>
              </a:rPr>
              <a:t>Lambda, Azure Functions, Azure Web-Jobs, and Azure Logic Apps</a:t>
            </a:r>
          </a:p>
          <a:p>
            <a:pPr marL="171450" indent="-171450" algn="l">
              <a:buFont typeface="Arial" panose="020B0604020202020204" pitchFamily="34" charset="0"/>
              <a:buChar char="•"/>
            </a:pPr>
            <a:r>
              <a:rPr lang="en-US" sz="900" b="0" i="0" kern="1200">
                <a:solidFill>
                  <a:srgbClr val="171717"/>
                </a:solidFill>
                <a:effectLst/>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Azure Functions</a:t>
            </a:r>
            <a:r>
              <a:rPr lang="en-US" sz="900" b="0" i="0" kern="1200">
                <a:solidFill>
                  <a:srgbClr val="171717"/>
                </a:solidFill>
                <a:effectLst/>
                <a:latin typeface="Segoe UI" panose="020B0502040204020203" pitchFamily="34" charset="0"/>
                <a:ea typeface="+mn-ea"/>
                <a:cs typeface="+mn-cs"/>
              </a:rPr>
              <a:t> is the primary equivalent of AWS Lambda in providing serverless, on-demand code. However, Lambda functionality also overlaps with other Azure services:</a:t>
            </a:r>
          </a:p>
          <a:p>
            <a:pPr marL="388712" lvl="1" indent="-171450" algn="l">
              <a:buFont typeface="Arial" panose="020B0604020202020204" pitchFamily="34" charset="0"/>
              <a:buChar char="•"/>
            </a:pPr>
            <a:r>
              <a:rPr lang="en-US" sz="900" b="0" i="0" kern="1200">
                <a:solidFill>
                  <a:srgbClr val="171717"/>
                </a:solidFill>
                <a:effectLst/>
                <a:latin typeface="Segoe UI" panose="020B0502040204020203" pitchFamily="34" charset="0"/>
                <a:ea typeface="+mn-ea"/>
                <a:cs typeface="+mn-cs"/>
                <a:hlinkClick r:id="rId4">
                  <a:extLst>
                    <a:ext uri="{A12FA001-AC4F-418D-AE19-62706E023703}">
                      <ahyp:hlinkClr xmlns:ahyp="http://schemas.microsoft.com/office/drawing/2018/hyperlinkcolor" val="tx"/>
                    </a:ext>
                  </a:extLst>
                </a:hlinkClick>
              </a:rPr>
              <a:t>WebJobs</a:t>
            </a:r>
            <a:r>
              <a:rPr lang="en-US" sz="900" b="0" i="0" kern="1200">
                <a:solidFill>
                  <a:srgbClr val="171717"/>
                </a:solidFill>
                <a:effectLst/>
                <a:latin typeface="Segoe UI" panose="020B0502040204020203" pitchFamily="34" charset="0"/>
                <a:ea typeface="+mn-ea"/>
                <a:cs typeface="+mn-cs"/>
              </a:rPr>
              <a:t> allow you to create scheduled or continuously running background tasks.</a:t>
            </a:r>
          </a:p>
          <a:p>
            <a:pPr marL="388712" lvl="1" indent="-171450" algn="l">
              <a:buFont typeface="Arial" panose="020B0604020202020204" pitchFamily="34" charset="0"/>
              <a:buChar char="•"/>
            </a:pPr>
            <a:r>
              <a:rPr lang="en-US" sz="900" b="0" i="0" kern="1200">
                <a:solidFill>
                  <a:srgbClr val="171717"/>
                </a:solidFill>
                <a:effectLst/>
                <a:latin typeface="Segoe UI" panose="020B0502040204020203" pitchFamily="34" charset="0"/>
                <a:ea typeface="+mn-ea"/>
                <a:cs typeface="+mn-cs"/>
                <a:hlinkClick r:id="rId5">
                  <a:extLst>
                    <a:ext uri="{A12FA001-AC4F-418D-AE19-62706E023703}">
                      <ahyp:hlinkClr xmlns:ahyp="http://schemas.microsoft.com/office/drawing/2018/hyperlinkcolor" val="tx"/>
                    </a:ext>
                  </a:extLst>
                </a:hlinkClick>
              </a:rPr>
              <a:t>Logic Apps</a:t>
            </a:r>
            <a:r>
              <a:rPr lang="en-US" sz="900" b="0" i="0" kern="1200">
                <a:solidFill>
                  <a:srgbClr val="171717"/>
                </a:solidFill>
                <a:effectLst/>
                <a:latin typeface="Segoe UI" panose="020B0502040204020203" pitchFamily="34" charset="0"/>
                <a:ea typeface="+mn-ea"/>
                <a:cs typeface="+mn-cs"/>
              </a:rPr>
              <a:t> provides com</a:t>
            </a:r>
            <a:r>
              <a:rPr lang="en-US" b="0" i="0">
                <a:solidFill>
                  <a:srgbClr val="171717"/>
                </a:solidFill>
                <a:effectLst/>
                <a:latin typeface="Segoe UI" panose="020B0502040204020203" pitchFamily="34" charset="0"/>
              </a:rPr>
              <a:t>munications, integration, and business rule management services.</a:t>
            </a:r>
          </a:p>
          <a:p>
            <a:pPr marL="171450" indent="-171450">
              <a:buFont typeface="Arial"/>
              <a:buChar char="•"/>
            </a:pPr>
            <a:endParaRPr lang="en-US">
              <a:latin typeface="Segoe UI Light"/>
              <a:cs typeface="Segoe UI Light"/>
            </a:endParaRPr>
          </a:p>
          <a:p>
            <a:pPr marL="0" indent="0">
              <a:buFont typeface="Arial"/>
              <a:buNone/>
            </a:pPr>
            <a:endParaRPr lang="en-US">
              <a:latin typeface="Segoe UI Light"/>
              <a:cs typeface="Segoe UI Light"/>
            </a:endParaRPr>
          </a:p>
          <a:p>
            <a:endParaRPr lang="en-US" b="1">
              <a:latin typeface="Segoe UI Light"/>
              <a:cs typeface="Segoe UI Light"/>
            </a:endParaRPr>
          </a:p>
          <a:p>
            <a:r>
              <a:rPr lang="en-US" sz="900" b="1" kern="1200">
                <a:solidFill>
                  <a:schemeClr val="tx1"/>
                </a:solidFill>
                <a:effectLst/>
                <a:latin typeface="Segoe UI Light"/>
                <a:cs typeface="Segoe UI Light"/>
              </a:rPr>
              <a:t>What can I do with Functions?</a:t>
            </a:r>
            <a:endParaRPr lang="en-GB" sz="900" b="1" kern="1200">
              <a:solidFill>
                <a:schemeClr val="tx1"/>
              </a:solidFill>
              <a:effectLst/>
              <a:latin typeface="Segoe UI Light"/>
              <a:cs typeface="Segoe UI Light"/>
            </a:endParaRPr>
          </a:p>
          <a:p>
            <a:r>
              <a:rPr lang="en-US" sz="900" kern="1200">
                <a:solidFill>
                  <a:schemeClr val="tx1"/>
                </a:solidFill>
                <a:effectLst/>
                <a:latin typeface="Segoe UI Light"/>
                <a:cs typeface="Segoe UI Light"/>
              </a:rPr>
              <a:t>Azure Functions, much like AWS Lambda, is a solution for processing data, integrating systems, working with IoT, and building simple APIs and microservices. Consider Functions for tasks like image or order processing, file maintenance, or for any tasks that you want to run on a schedule. </a:t>
            </a:r>
          </a:p>
          <a:p>
            <a:endParaRPr lang="en-US" sz="900" kern="1200">
              <a:solidFill>
                <a:schemeClr val="tx1"/>
              </a:solidFill>
              <a:effectLst/>
              <a:latin typeface="Segoe UI Light"/>
              <a:cs typeface="Segoe UI Light"/>
            </a:endParaRPr>
          </a:p>
          <a:p>
            <a:r>
              <a:rPr lang="en-US" sz="900" kern="1200">
                <a:solidFill>
                  <a:schemeClr val="tx1"/>
                </a:solidFill>
                <a:effectLst/>
                <a:latin typeface="Segoe UI Light"/>
                <a:cs typeface="Segoe UI Light"/>
              </a:rPr>
              <a:t>Azure Functions provides templates to get you started with key scenarios.</a:t>
            </a:r>
          </a:p>
          <a:p>
            <a:endParaRPr lang="en-GB"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a:cs typeface="Segoe UI Light"/>
              </a:rPr>
              <a:t>Azure Functions supports </a:t>
            </a:r>
            <a:r>
              <a:rPr lang="en-US" sz="900" i="1" kern="1200">
                <a:solidFill>
                  <a:schemeClr val="tx1"/>
                </a:solidFill>
                <a:effectLst/>
                <a:latin typeface="Segoe UI Light"/>
                <a:cs typeface="Segoe UI Light"/>
              </a:rPr>
              <a:t>triggers</a:t>
            </a:r>
            <a:r>
              <a:rPr lang="en-US" sz="900" kern="1200">
                <a:solidFill>
                  <a:schemeClr val="tx1"/>
                </a:solidFill>
                <a:effectLst/>
                <a:latin typeface="Segoe UI Light"/>
                <a:cs typeface="Segoe UI Light"/>
              </a:rPr>
              <a:t> to start execution of your code, and </a:t>
            </a:r>
            <a:r>
              <a:rPr lang="en-US" sz="900" i="1" kern="1200">
                <a:solidFill>
                  <a:schemeClr val="tx1"/>
                </a:solidFill>
                <a:effectLst/>
                <a:latin typeface="Segoe UI Light"/>
                <a:cs typeface="Segoe UI Light"/>
              </a:rPr>
              <a:t>bindings</a:t>
            </a:r>
            <a:r>
              <a:rPr lang="en-US" sz="900" kern="1200">
                <a:solidFill>
                  <a:schemeClr val="tx1"/>
                </a:solidFill>
                <a:effectLst/>
                <a:latin typeface="Segoe UI Light"/>
                <a:cs typeface="Segoe UI Light"/>
              </a:rPr>
              <a:t> to simplify coding for input and output data. [slides on triggers and scaling follow in Lab 1 Exercise 1 section]</a:t>
            </a:r>
          </a:p>
          <a:p>
            <a:endParaRPr lang="en-US" sz="900" kern="1200">
              <a:solidFill>
                <a:schemeClr val="tx1"/>
              </a:solidFill>
              <a:effectLst/>
              <a:latin typeface="Segoe UI Light"/>
              <a:cs typeface="Segoe UI Light"/>
            </a:endParaRPr>
          </a:p>
          <a:p>
            <a:r>
              <a:rPr lang="en-US" sz="900" kern="1200">
                <a:solidFill>
                  <a:schemeClr val="tx1"/>
                </a:solidFill>
                <a:effectLst/>
                <a:latin typeface="Segoe UI Light"/>
                <a:cs typeface="Segoe UI Light"/>
              </a:rPr>
              <a:t>Azure Functions integrate with various Azure and 3rd-party services. These services can trigger your function and start execution, or they can serve as input and output for your code. The following service integrations are supported by Azure Functions:</a:t>
            </a:r>
          </a:p>
          <a:p>
            <a:endParaRPr lang="en-GB"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a:cs typeface="Segoe UI Light"/>
              </a:rPr>
              <a:t>Azure Cosmos DB</a:t>
            </a:r>
            <a:endParaRPr lang="en-GB" sz="900" kern="1200">
              <a:solidFill>
                <a:schemeClr val="tx1"/>
              </a:solidFill>
              <a:effectLst/>
              <a:latin typeface="Segoe UI Light"/>
              <a:cs typeface="Segoe UI Light"/>
            </a:endParaRPr>
          </a:p>
          <a:p>
            <a:pPr marL="171450" lvl="0" indent="-171450">
              <a:buFont typeface="Arial" panose="020B0604020202020204" pitchFamily="34" charset="0"/>
              <a:buChar char="•"/>
            </a:pPr>
            <a:r>
              <a:rPr lang="en-US" sz="900" kern="1200">
                <a:solidFill>
                  <a:schemeClr val="tx1"/>
                </a:solidFill>
                <a:effectLst/>
                <a:latin typeface="Segoe UI Light"/>
                <a:cs typeface="Segoe UI Light"/>
              </a:rPr>
              <a:t>Azure Event Hubs</a:t>
            </a:r>
            <a:endParaRPr lang="en-GB" sz="900" kern="1200">
              <a:solidFill>
                <a:schemeClr val="tx1"/>
              </a:solidFill>
              <a:effectLst/>
              <a:latin typeface="Segoe UI Light"/>
              <a:cs typeface="Segoe UI Light"/>
            </a:endParaRPr>
          </a:p>
          <a:p>
            <a:pPr marL="171450" lvl="0" indent="-171450">
              <a:buFont typeface="Arial" panose="020B0604020202020204" pitchFamily="34" charset="0"/>
              <a:buChar char="•"/>
            </a:pPr>
            <a:r>
              <a:rPr lang="en-US" sz="900" kern="1200">
                <a:solidFill>
                  <a:schemeClr val="tx1"/>
                </a:solidFill>
                <a:effectLst/>
                <a:latin typeface="Segoe UI Light"/>
                <a:cs typeface="Segoe UI Light"/>
              </a:rPr>
              <a:t>Azure Event Grid</a:t>
            </a:r>
            <a:endParaRPr lang="en-GB" sz="900" kern="1200">
              <a:solidFill>
                <a:schemeClr val="tx1"/>
              </a:solidFill>
              <a:effectLst/>
              <a:latin typeface="Segoe UI Light"/>
              <a:cs typeface="Segoe UI Light"/>
            </a:endParaRPr>
          </a:p>
          <a:p>
            <a:pPr marL="171450" lvl="0" indent="-171450">
              <a:buFont typeface="Arial" panose="020B0604020202020204" pitchFamily="34" charset="0"/>
              <a:buChar char="•"/>
            </a:pPr>
            <a:r>
              <a:rPr lang="en-US" sz="900" kern="1200">
                <a:solidFill>
                  <a:schemeClr val="tx1"/>
                </a:solidFill>
                <a:effectLst/>
                <a:latin typeface="Segoe UI Light"/>
                <a:cs typeface="Segoe UI Light"/>
              </a:rPr>
              <a:t>Azure Notification Hubs</a:t>
            </a:r>
            <a:endParaRPr lang="en-GB" sz="900" kern="1200">
              <a:solidFill>
                <a:schemeClr val="tx1"/>
              </a:solidFill>
              <a:effectLst/>
              <a:latin typeface="Segoe UI Light"/>
              <a:cs typeface="Segoe UI Light"/>
            </a:endParaRPr>
          </a:p>
          <a:p>
            <a:pPr marL="171450" lvl="0" indent="-171450">
              <a:buFont typeface="Arial" panose="020B0604020202020204" pitchFamily="34" charset="0"/>
              <a:buChar char="•"/>
            </a:pPr>
            <a:r>
              <a:rPr lang="en-US" sz="900" kern="1200">
                <a:solidFill>
                  <a:schemeClr val="tx1"/>
                </a:solidFill>
                <a:effectLst/>
                <a:latin typeface="Segoe UI Light"/>
                <a:cs typeface="Segoe UI Light"/>
              </a:rPr>
              <a:t>Azure Service Bus (queues and topics)</a:t>
            </a:r>
            <a:endParaRPr lang="en-GB" sz="900" kern="1200">
              <a:solidFill>
                <a:schemeClr val="tx1"/>
              </a:solidFill>
              <a:effectLst/>
              <a:latin typeface="Segoe UI Light"/>
              <a:cs typeface="Segoe UI Light"/>
            </a:endParaRPr>
          </a:p>
          <a:p>
            <a:pPr marL="171450" lvl="0" indent="-171450">
              <a:buFont typeface="Arial" panose="020B0604020202020204" pitchFamily="34" charset="0"/>
              <a:buChar char="•"/>
            </a:pPr>
            <a:r>
              <a:rPr lang="en-US" sz="900" kern="1200">
                <a:solidFill>
                  <a:schemeClr val="tx1"/>
                </a:solidFill>
                <a:effectLst/>
                <a:latin typeface="Segoe UI Light"/>
                <a:cs typeface="Segoe UI Light"/>
              </a:rPr>
              <a:t>Azure Storage (blob, queues, and tables)</a:t>
            </a:r>
            <a:endParaRPr lang="en-GB" sz="900" kern="1200">
              <a:solidFill>
                <a:schemeClr val="tx1"/>
              </a:solidFill>
              <a:effectLst/>
              <a:latin typeface="Segoe UI Light"/>
              <a:cs typeface="Segoe UI Light"/>
            </a:endParaRPr>
          </a:p>
          <a:p>
            <a:pPr marL="171450" lvl="0" indent="-171450">
              <a:buFont typeface="Arial" panose="020B0604020202020204" pitchFamily="34" charset="0"/>
              <a:buChar char="•"/>
            </a:pPr>
            <a:r>
              <a:rPr lang="en-US" sz="900" kern="1200">
                <a:solidFill>
                  <a:schemeClr val="tx1"/>
                </a:solidFill>
                <a:effectLst/>
                <a:latin typeface="Segoe UI Light"/>
                <a:cs typeface="Segoe UI Light"/>
              </a:rPr>
              <a:t>On-premises (using Service Bus)</a:t>
            </a:r>
            <a:endParaRPr lang="en-GB" sz="900" kern="1200">
              <a:solidFill>
                <a:schemeClr val="tx1"/>
              </a:solidFill>
              <a:effectLst/>
              <a:latin typeface="Segoe UI Light"/>
              <a:cs typeface="Segoe UI Light"/>
            </a:endParaRPr>
          </a:p>
          <a:p>
            <a:pPr marL="171450" lvl="0" indent="-171450">
              <a:buFont typeface="Arial" panose="020B0604020202020204" pitchFamily="34" charset="0"/>
              <a:buChar char="•"/>
            </a:pPr>
            <a:r>
              <a:rPr lang="en-US" sz="900" kern="1200">
                <a:solidFill>
                  <a:schemeClr val="tx1"/>
                </a:solidFill>
                <a:effectLst/>
                <a:latin typeface="Segoe UI Light"/>
                <a:cs typeface="Segoe UI Light"/>
              </a:rPr>
              <a:t>Twilio (SMS messages)</a:t>
            </a:r>
            <a:endParaRPr lang="en-GB" sz="900" kern="1200">
              <a:solidFill>
                <a:schemeClr val="tx1"/>
              </a:solidFill>
              <a:effectLst/>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438648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606729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84235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656822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7571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032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07947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65595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2137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6627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Master" Target="../slideMasters/slideMaster3.xml"/><Relationship Id="rId4" Type="http://schemas.openxmlformats.org/officeDocument/2006/relationships/image" Target="../media/image43.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8.jpeg"/><Relationship Id="rId1" Type="http://schemas.openxmlformats.org/officeDocument/2006/relationships/slideMaster" Target="../slideMasters/slideMaster4.xml"/><Relationship Id="rId4" Type="http://schemas.openxmlformats.org/officeDocument/2006/relationships/image" Target="../media/image45.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5" Type="http://schemas.openxmlformats.org/officeDocument/2006/relationships/image" Target="../media/image54.jpg"/><Relationship Id="rId4" Type="http://schemas.openxmlformats.org/officeDocument/2006/relationships/image" Target="../media/image53.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Master" Target="../slideMasters/slideMaster4.xml"/><Relationship Id="rId4" Type="http://schemas.openxmlformats.org/officeDocument/2006/relationships/image" Target="../media/image57.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30.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44.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668" r:id="rId15"/>
    <p:sldLayoutId id="2147484666" r:id="rId16"/>
    <p:sldLayoutId id="2147484560" r:id="rId17"/>
    <p:sldLayoutId id="2147484561" r:id="rId18"/>
    <p:sldLayoutId id="2147484562" r:id="rId19"/>
    <p:sldLayoutId id="2147484580" r:id="rId20"/>
    <p:sldLayoutId id="2147484563" r:id="rId21"/>
    <p:sldLayoutId id="2147484564" r:id="rId22"/>
    <p:sldLayoutId id="2147484566" r:id="rId23"/>
    <p:sldLayoutId id="2147484669" r:id="rId24"/>
    <p:sldLayoutId id="2147484667" r:id="rId25"/>
    <p:sldLayoutId id="2147484567" r:id="rId26"/>
    <p:sldLayoutId id="2147484568" r:id="rId27"/>
    <p:sldLayoutId id="2147484577" r:id="rId28"/>
    <p:sldLayoutId id="2147484570" r:id="rId29"/>
    <p:sldLayoutId id="2147484571" r:id="rId30"/>
    <p:sldLayoutId id="2147484572"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9.sv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 Type="http://schemas.openxmlformats.org/officeDocument/2006/relationships/notesSlide" Target="../notesSlides/notesSlide11.xml"/><Relationship Id="rId16" Type="http://schemas.openxmlformats.org/officeDocument/2006/relationships/image" Target="../media/image86.svg"/><Relationship Id="rId20" Type="http://schemas.openxmlformats.org/officeDocument/2006/relationships/image" Target="../media/image90.svg"/><Relationship Id="rId1" Type="http://schemas.openxmlformats.org/officeDocument/2006/relationships/slideLayout" Target="../slideLayouts/slideLayout14.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svg"/><Relationship Id="rId14" Type="http://schemas.openxmlformats.org/officeDocument/2006/relationships/image" Target="../media/image84.svg"/></Relationships>
</file>

<file path=ppt/slides/_rels/slide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10695" y="2563808"/>
            <a:ext cx="11792823" cy="1828800"/>
          </a:xfrm>
        </p:spPr>
        <p:txBody>
          <a:bodyPr/>
          <a:lstStyle/>
          <a:p>
            <a:r>
              <a:rPr lang="en-US" dirty="0"/>
              <a:t>Module 14: Implement an Application Infrastructure</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51338" y="4436713"/>
            <a:ext cx="9795376" cy="492443"/>
          </a:xfrm>
        </p:spPr>
        <p:txBody>
          <a:bodyPr/>
          <a:lstStyle/>
          <a:p>
            <a:r>
              <a:rPr lang="en-US" sz="2000" dirty="0"/>
              <a:t>Azure App Service, Networking for an App Service, and Deployment Slots</a:t>
            </a:r>
          </a:p>
        </p:txBody>
      </p:sp>
    </p:spTree>
    <p:extLst>
      <p:ext uri="{BB962C8B-B14F-4D97-AF65-F5344CB8AC3E}">
        <p14:creationId xmlns:p14="http://schemas.microsoft.com/office/powerpoint/2010/main" val="18250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53288"/>
            <a:ext cx="9572625" cy="1538883"/>
          </a:xfrm>
        </p:spPr>
        <p:txBody>
          <a:bodyPr/>
          <a:lstStyle/>
          <a:p>
            <a:pPr>
              <a:spcAft>
                <a:spcPts val="1200"/>
              </a:spcAft>
            </a:pPr>
            <a:r>
              <a:rPr lang="en-US" dirty="0">
                <a:latin typeface="+mj-lt"/>
              </a:rPr>
              <a:t>Create a registry in Azure Container Registry</a:t>
            </a:r>
          </a:p>
          <a:p>
            <a:pPr>
              <a:spcAft>
                <a:spcPts val="1200"/>
              </a:spcAft>
            </a:pPr>
            <a:r>
              <a:rPr lang="en-US" dirty="0">
                <a:latin typeface="+mj-lt"/>
              </a:rPr>
              <a:t>Build a Docker image and upload it to </a:t>
            </a:r>
            <a:br>
              <a:rPr lang="en-US" dirty="0">
                <a:latin typeface="+mj-lt"/>
              </a:rPr>
            </a:br>
            <a:r>
              <a:rPr lang="en-US" dirty="0">
                <a:latin typeface="+mj-lt"/>
              </a:rPr>
              <a:t>Azure Container Registry</a:t>
            </a:r>
          </a:p>
          <a:p>
            <a:pPr>
              <a:spcAft>
                <a:spcPts val="1200"/>
              </a:spcAft>
            </a:pPr>
            <a:r>
              <a:rPr lang="en-US" dirty="0">
                <a:latin typeface="+mj-lt"/>
              </a:rPr>
              <a:t>Examine the container registry</a:t>
            </a:r>
          </a:p>
        </p:txBody>
      </p:sp>
      <p:sp>
        <p:nvSpPr>
          <p:cNvPr id="3" name="Title 2">
            <a:extLst>
              <a:ext uri="{FF2B5EF4-FFF2-40B4-BE49-F238E27FC236}">
                <a16:creationId xmlns:a16="http://schemas.microsoft.com/office/drawing/2014/main" id="{7662C6CC-3BEC-4001-95F6-EBF8C7E4B15E}"/>
              </a:ext>
            </a:extLst>
          </p:cNvPr>
          <p:cNvSpPr>
            <a:spLocks noGrp="1"/>
          </p:cNvSpPr>
          <p:nvPr>
            <p:ph type="title"/>
          </p:nvPr>
        </p:nvSpPr>
        <p:spPr/>
        <p:txBody>
          <a:bodyPr/>
          <a:lstStyle/>
          <a:p>
            <a:r>
              <a:rPr lang="en-US" b="1" dirty="0"/>
              <a:t>Build an Image using Azure Container Registry</a:t>
            </a:r>
          </a:p>
        </p:txBody>
      </p:sp>
      <p:pic>
        <p:nvPicPr>
          <p:cNvPr id="6" name="Picture 5">
            <a:extLst>
              <a:ext uri="{FF2B5EF4-FFF2-40B4-BE49-F238E27FC236}">
                <a16:creationId xmlns:a16="http://schemas.microsoft.com/office/drawing/2014/main" id="{45BF568D-C589-4BD2-87F4-1BBA43CCA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237" y="1714953"/>
            <a:ext cx="5532110" cy="4776288"/>
          </a:xfrm>
          <a:prstGeom prst="rect">
            <a:avLst/>
          </a:prstGeom>
        </p:spPr>
      </p:pic>
    </p:spTree>
    <p:extLst>
      <p:ext uri="{BB962C8B-B14F-4D97-AF65-F5344CB8AC3E}">
        <p14:creationId xmlns:p14="http://schemas.microsoft.com/office/powerpoint/2010/main" val="25340495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33548"/>
            <a:ext cx="10531725" cy="769441"/>
          </a:xfrm>
        </p:spPr>
        <p:txBody>
          <a:bodyPr/>
          <a:lstStyle/>
          <a:p>
            <a:pPr>
              <a:spcAft>
                <a:spcPts val="1200"/>
              </a:spcAft>
            </a:pPr>
            <a:r>
              <a:rPr lang="en-US" dirty="0">
                <a:latin typeface="+mj-lt"/>
              </a:rPr>
              <a:t>Create a new web app by using the Docker image stored in Azure Container Registry</a:t>
            </a:r>
          </a:p>
          <a:p>
            <a:pPr>
              <a:spcAft>
                <a:spcPts val="1200"/>
              </a:spcAft>
            </a:pPr>
            <a:r>
              <a:rPr lang="en-US" dirty="0">
                <a:latin typeface="+mj-lt"/>
              </a:rPr>
              <a:t>Test the web app</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Deploy a Web App from a Docker Image</a:t>
            </a:r>
          </a:p>
        </p:txBody>
      </p:sp>
      <p:graphicFrame>
        <p:nvGraphicFramePr>
          <p:cNvPr id="7" name="Table 4">
            <a:extLst>
              <a:ext uri="{FF2B5EF4-FFF2-40B4-BE49-F238E27FC236}">
                <a16:creationId xmlns:a16="http://schemas.microsoft.com/office/drawing/2014/main" id="{079FF7C7-8C82-4CE9-9CF9-A92D614C1EBF}"/>
              </a:ext>
            </a:extLst>
          </p:cNvPr>
          <p:cNvGraphicFramePr>
            <a:graphicFrameLocks/>
          </p:cNvGraphicFramePr>
          <p:nvPr>
            <p:extLst>
              <p:ext uri="{D42A27DB-BD31-4B8C-83A1-F6EECF244321}">
                <p14:modId xmlns:p14="http://schemas.microsoft.com/office/powerpoint/2010/main" val="3500582153"/>
              </p:ext>
            </p:extLst>
          </p:nvPr>
        </p:nvGraphicFramePr>
        <p:xfrm>
          <a:off x="451644" y="3104232"/>
          <a:ext cx="11533186" cy="2595880"/>
        </p:xfrm>
        <a:graphic>
          <a:graphicData uri="http://schemas.openxmlformats.org/drawingml/2006/table">
            <a:tbl>
              <a:tblPr firstRow="1" bandRow="1">
                <a:tableStyleId>{5C22544A-7EE6-4342-B048-85BDC9FD1C3A}</a:tableStyleId>
              </a:tblPr>
              <a:tblGrid>
                <a:gridCol w="2253999">
                  <a:extLst>
                    <a:ext uri="{9D8B030D-6E8A-4147-A177-3AD203B41FA5}">
                      <a16:colId xmlns:a16="http://schemas.microsoft.com/office/drawing/2014/main" val="3538168506"/>
                    </a:ext>
                  </a:extLst>
                </a:gridCol>
                <a:gridCol w="9279187">
                  <a:extLst>
                    <a:ext uri="{9D8B030D-6E8A-4147-A177-3AD203B41FA5}">
                      <a16:colId xmlns:a16="http://schemas.microsoft.com/office/drawing/2014/main" val="2768212585"/>
                    </a:ext>
                  </a:extLst>
                </a:gridCol>
              </a:tblGrid>
              <a:tr h="370840">
                <a:tc>
                  <a:txBody>
                    <a:bodyPr/>
                    <a:lstStyle/>
                    <a:p>
                      <a:r>
                        <a:rPr lang="en-US" b="0" dirty="0">
                          <a:solidFill>
                            <a:schemeClr val="bg1"/>
                          </a:solidFill>
                          <a:latin typeface="+mj-lt"/>
                        </a:rPr>
                        <a:t>Property</a:t>
                      </a:r>
                    </a:p>
                  </a:txBody>
                  <a:tcPr anchor="ctr">
                    <a:solidFill>
                      <a:srgbClr val="3C6284"/>
                    </a:solidFill>
                  </a:tcPr>
                </a:tc>
                <a:tc>
                  <a:txBody>
                    <a:bodyPr/>
                    <a:lstStyle/>
                    <a:p>
                      <a:r>
                        <a:rPr lang="en-US" b="0" dirty="0">
                          <a:solidFill>
                            <a:schemeClr val="bg1"/>
                          </a:solidFill>
                          <a:latin typeface="+mj-lt"/>
                        </a:rPr>
                        <a:t>Value</a:t>
                      </a:r>
                    </a:p>
                  </a:txBody>
                  <a:tcPr anchor="ctr">
                    <a:solidFill>
                      <a:srgbClr val="3C6284"/>
                    </a:solidFill>
                  </a:tcPr>
                </a:tc>
                <a:extLst>
                  <a:ext uri="{0D108BD9-81ED-4DB2-BD59-A6C34878D82A}">
                    <a16:rowId xmlns:a16="http://schemas.microsoft.com/office/drawing/2014/main" val="2874452827"/>
                  </a:ext>
                </a:extLst>
              </a:tr>
              <a:tr h="370840">
                <a:tc>
                  <a:txBody>
                    <a:bodyPr/>
                    <a:lstStyle/>
                    <a:p>
                      <a:r>
                        <a:rPr lang="en-US" dirty="0">
                          <a:latin typeface="+mj-lt"/>
                        </a:rPr>
                        <a:t>Subscription</a:t>
                      </a:r>
                    </a:p>
                  </a:txBody>
                  <a:tcPr anchor="ctr"/>
                </a:tc>
                <a:tc>
                  <a:txBody>
                    <a:bodyPr/>
                    <a:lstStyle/>
                    <a:p>
                      <a:r>
                        <a:rPr lang="en-US" dirty="0">
                          <a:latin typeface="+mj-lt"/>
                        </a:rPr>
                        <a:t>The target Azure subscription in which you are allowed to create and manage resources.</a:t>
                      </a:r>
                    </a:p>
                  </a:txBody>
                  <a:tcPr anchor="ctr"/>
                </a:tc>
                <a:extLst>
                  <a:ext uri="{0D108BD9-81ED-4DB2-BD59-A6C34878D82A}">
                    <a16:rowId xmlns:a16="http://schemas.microsoft.com/office/drawing/2014/main" val="3641322783"/>
                  </a:ext>
                </a:extLst>
              </a:tr>
              <a:tr h="370840">
                <a:tc>
                  <a:txBody>
                    <a:bodyPr/>
                    <a:lstStyle/>
                    <a:p>
                      <a:r>
                        <a:rPr lang="en-US">
                          <a:latin typeface="+mj-lt"/>
                        </a:rPr>
                        <a:t>Resource Group</a:t>
                      </a:r>
                    </a:p>
                  </a:txBody>
                  <a:tcPr anchor="ctr"/>
                </a:tc>
                <a:tc>
                  <a:txBody>
                    <a:bodyPr/>
                    <a:lstStyle/>
                    <a:p>
                      <a:r>
                        <a:rPr lang="en-US" dirty="0">
                          <a:latin typeface="+mj-lt"/>
                        </a:rPr>
                        <a:t>A resource group name</a:t>
                      </a:r>
                    </a:p>
                  </a:txBody>
                  <a:tcPr anchor="ctr"/>
                </a:tc>
                <a:extLst>
                  <a:ext uri="{0D108BD9-81ED-4DB2-BD59-A6C34878D82A}">
                    <a16:rowId xmlns:a16="http://schemas.microsoft.com/office/drawing/2014/main" val="2126348867"/>
                  </a:ext>
                </a:extLst>
              </a:tr>
              <a:tr h="370840">
                <a:tc>
                  <a:txBody>
                    <a:bodyPr/>
                    <a:lstStyle/>
                    <a:p>
                      <a:r>
                        <a:rPr lang="en-US">
                          <a:latin typeface="+mj-lt"/>
                        </a:rPr>
                        <a:t>Name</a:t>
                      </a:r>
                    </a:p>
                  </a:txBody>
                  <a:tcPr anchor="ctr"/>
                </a:tc>
                <a:tc>
                  <a:txBody>
                    <a:bodyPr/>
                    <a:lstStyle/>
                    <a:p>
                      <a:r>
                        <a:rPr lang="en-US" dirty="0">
                          <a:latin typeface="+mj-lt"/>
                        </a:rPr>
                        <a:t>A globally unique name of the web app you are deploying</a:t>
                      </a:r>
                    </a:p>
                  </a:txBody>
                  <a:tcPr anchor="ctr"/>
                </a:tc>
                <a:extLst>
                  <a:ext uri="{0D108BD9-81ED-4DB2-BD59-A6C34878D82A}">
                    <a16:rowId xmlns:a16="http://schemas.microsoft.com/office/drawing/2014/main" val="2355349786"/>
                  </a:ext>
                </a:extLst>
              </a:tr>
              <a:tr h="370840">
                <a:tc>
                  <a:txBody>
                    <a:bodyPr/>
                    <a:lstStyle/>
                    <a:p>
                      <a:r>
                        <a:rPr lang="en-US">
                          <a:latin typeface="+mj-lt"/>
                        </a:rPr>
                        <a:t>Publish</a:t>
                      </a:r>
                    </a:p>
                  </a:txBody>
                  <a:tcPr anchor="ctr"/>
                </a:tc>
                <a:tc>
                  <a:txBody>
                    <a:bodyPr/>
                    <a:lstStyle/>
                    <a:p>
                      <a:r>
                        <a:rPr lang="en-US" b="1">
                          <a:latin typeface="+mj-lt"/>
                        </a:rPr>
                        <a:t>Docker Image</a:t>
                      </a:r>
                      <a:endParaRPr lang="en-US">
                        <a:latin typeface="+mj-lt"/>
                      </a:endParaRPr>
                    </a:p>
                  </a:txBody>
                  <a:tcPr anchor="ctr"/>
                </a:tc>
                <a:extLst>
                  <a:ext uri="{0D108BD9-81ED-4DB2-BD59-A6C34878D82A}">
                    <a16:rowId xmlns:a16="http://schemas.microsoft.com/office/drawing/2014/main" val="3773609512"/>
                  </a:ext>
                </a:extLst>
              </a:tr>
              <a:tr h="370840">
                <a:tc>
                  <a:txBody>
                    <a:bodyPr/>
                    <a:lstStyle/>
                    <a:p>
                      <a:r>
                        <a:rPr lang="en-US">
                          <a:latin typeface="+mj-lt"/>
                        </a:rPr>
                        <a:t>OS</a:t>
                      </a:r>
                    </a:p>
                  </a:txBody>
                  <a:tcPr anchor="ctr"/>
                </a:tc>
                <a:tc>
                  <a:txBody>
                    <a:bodyPr/>
                    <a:lstStyle/>
                    <a:p>
                      <a:r>
                        <a:rPr lang="en-US" b="1">
                          <a:latin typeface="+mj-lt"/>
                        </a:rPr>
                        <a:t>Linux</a:t>
                      </a:r>
                      <a:endParaRPr lang="en-US">
                        <a:latin typeface="+mj-lt"/>
                      </a:endParaRPr>
                    </a:p>
                  </a:txBody>
                  <a:tcPr anchor="ctr"/>
                </a:tc>
                <a:extLst>
                  <a:ext uri="{0D108BD9-81ED-4DB2-BD59-A6C34878D82A}">
                    <a16:rowId xmlns:a16="http://schemas.microsoft.com/office/drawing/2014/main" val="1870808843"/>
                  </a:ext>
                </a:extLst>
              </a:tr>
              <a:tr h="370840">
                <a:tc>
                  <a:txBody>
                    <a:bodyPr/>
                    <a:lstStyle/>
                    <a:p>
                      <a:r>
                        <a:rPr lang="en-US" dirty="0">
                          <a:latin typeface="+mj-lt"/>
                        </a:rPr>
                        <a:t>App Service plan</a:t>
                      </a:r>
                    </a:p>
                  </a:txBody>
                  <a:tcPr anchor="ctr"/>
                </a:tc>
                <a:tc>
                  <a:txBody>
                    <a:bodyPr/>
                    <a:lstStyle/>
                    <a:p>
                      <a:r>
                        <a:rPr lang="en-US" dirty="0">
                          <a:latin typeface="+mj-lt"/>
                        </a:rPr>
                        <a:t>Use the default</a:t>
                      </a:r>
                    </a:p>
                  </a:txBody>
                  <a:tcPr anchor="ctr"/>
                </a:tc>
                <a:extLst>
                  <a:ext uri="{0D108BD9-81ED-4DB2-BD59-A6C34878D82A}">
                    <a16:rowId xmlns:a16="http://schemas.microsoft.com/office/drawing/2014/main" val="1358523388"/>
                  </a:ext>
                </a:extLst>
              </a:tr>
            </a:tbl>
          </a:graphicData>
        </a:graphic>
      </p:graphicFrame>
    </p:spTree>
    <p:extLst>
      <p:ext uri="{BB962C8B-B14F-4D97-AF65-F5344CB8AC3E}">
        <p14:creationId xmlns:p14="http://schemas.microsoft.com/office/powerpoint/2010/main" val="17575525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Create and Configure an App Service Plan</a:t>
            </a:r>
          </a:p>
        </p:txBody>
      </p:sp>
      <p:pic>
        <p:nvPicPr>
          <p:cNvPr id="2" name="Graphic 1">
            <a:extLst>
              <a:ext uri="{FF2B5EF4-FFF2-40B4-BE49-F238E27FC236}">
                <a16:creationId xmlns:a16="http://schemas.microsoft.com/office/drawing/2014/main" id="{841CD724-62F4-4DBB-8B2F-6A049EA5D0B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27321195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39566" y="1307713"/>
            <a:ext cx="10676104" cy="3539430"/>
          </a:xfrm>
        </p:spPr>
        <p:txBody>
          <a:bodyPr/>
          <a:lstStyle/>
          <a:p>
            <a:pPr>
              <a:spcAft>
                <a:spcPts val="1200"/>
              </a:spcAft>
            </a:pPr>
            <a:r>
              <a:rPr lang="en-US" dirty="0">
                <a:latin typeface="+mj-lt"/>
              </a:rPr>
              <a:t>An App Service plan defines a set of compute resources for web apps</a:t>
            </a:r>
          </a:p>
          <a:p>
            <a:pPr>
              <a:spcAft>
                <a:spcPts val="1200"/>
              </a:spcAft>
            </a:pPr>
            <a:r>
              <a:rPr lang="en-US" dirty="0">
                <a:latin typeface="+mj-lt"/>
              </a:rPr>
              <a:t>These compute resources are analogous to the server farm in the traditional web hosting </a:t>
            </a:r>
          </a:p>
          <a:p>
            <a:pPr>
              <a:spcAft>
                <a:spcPts val="1200"/>
              </a:spcAft>
            </a:pPr>
            <a:r>
              <a:rPr lang="en-US" dirty="0">
                <a:latin typeface="+mj-lt"/>
              </a:rPr>
              <a:t>App Service plan determines capabilities and resources available to its web apps</a:t>
            </a:r>
          </a:p>
          <a:p>
            <a:pPr>
              <a:spcAft>
                <a:spcPts val="1200"/>
              </a:spcAft>
            </a:pPr>
            <a:r>
              <a:rPr lang="en-US" dirty="0">
                <a:latin typeface="+mj-lt"/>
              </a:rPr>
              <a:t>Web apps can share the same App Service plan</a:t>
            </a:r>
          </a:p>
          <a:p>
            <a:pPr>
              <a:spcAft>
                <a:spcPts val="1200"/>
              </a:spcAft>
            </a:pPr>
            <a:r>
              <a:rPr lang="en-US" dirty="0">
                <a:latin typeface="+mj-lt"/>
              </a:rPr>
              <a:t>Isolate your app into a new App Service plan when</a:t>
            </a:r>
          </a:p>
          <a:p>
            <a:pPr marL="571500" lvl="1" indent="-342900">
              <a:spcAft>
                <a:spcPts val="1200"/>
              </a:spcAft>
              <a:buFont typeface="Arial" panose="020B0604020202020204" pitchFamily="34" charset="0"/>
              <a:buChar char="•"/>
            </a:pPr>
            <a:r>
              <a:rPr lang="en-US" dirty="0">
                <a:latin typeface="+mj-lt"/>
              </a:rPr>
              <a:t>The app is resource-intensive</a:t>
            </a:r>
          </a:p>
          <a:p>
            <a:pPr marL="571500" lvl="1" indent="-342900">
              <a:spcAft>
                <a:spcPts val="1200"/>
              </a:spcAft>
              <a:buFont typeface="Arial" panose="020B0604020202020204" pitchFamily="34" charset="0"/>
              <a:buChar char="•"/>
            </a:pPr>
            <a:r>
              <a:rPr lang="en-US" dirty="0">
                <a:latin typeface="+mj-lt"/>
              </a:rPr>
              <a:t>You want to scale the app independently from other apps</a:t>
            </a:r>
          </a:p>
          <a:p>
            <a:pPr marL="571500" lvl="1" indent="-342900">
              <a:spcAft>
                <a:spcPts val="1200"/>
              </a:spcAft>
              <a:buFont typeface="Arial" panose="020B0604020202020204" pitchFamily="34" charset="0"/>
              <a:buChar char="•"/>
            </a:pPr>
            <a:r>
              <a:rPr lang="en-US" dirty="0">
                <a:latin typeface="+mj-lt"/>
              </a:rPr>
              <a:t>The app needs resources in a different geographical region</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Azure App Service Plans </a:t>
            </a:r>
          </a:p>
        </p:txBody>
      </p:sp>
    </p:spTree>
    <p:extLst>
      <p:ext uri="{BB962C8B-B14F-4D97-AF65-F5344CB8AC3E}">
        <p14:creationId xmlns:p14="http://schemas.microsoft.com/office/powerpoint/2010/main" val="40220022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86B059-B9D9-48B2-84E9-4CB27AAD9914}"/>
              </a:ext>
            </a:extLst>
          </p:cNvPr>
          <p:cNvSpPr>
            <a:spLocks noGrp="1"/>
          </p:cNvSpPr>
          <p:nvPr>
            <p:ph type="title"/>
          </p:nvPr>
        </p:nvSpPr>
        <p:spPr/>
        <p:txBody>
          <a:bodyPr/>
          <a:lstStyle/>
          <a:p>
            <a:r>
              <a:rPr lang="en-US" b="1" dirty="0"/>
              <a:t>App Service Plan Pricing Tiers</a:t>
            </a:r>
          </a:p>
        </p:txBody>
      </p:sp>
      <p:pic>
        <p:nvPicPr>
          <p:cNvPr id="7" name="Picture 6">
            <a:extLst>
              <a:ext uri="{FF2B5EF4-FFF2-40B4-BE49-F238E27FC236}">
                <a16:creationId xmlns:a16="http://schemas.microsoft.com/office/drawing/2014/main" id="{5C3E6B7A-71F4-4F16-8E79-8B0651FA5672}"/>
              </a:ext>
            </a:extLst>
          </p:cNvPr>
          <p:cNvPicPr>
            <a:picLocks noChangeAspect="1"/>
          </p:cNvPicPr>
          <p:nvPr/>
        </p:nvPicPr>
        <p:blipFill>
          <a:blip r:embed="rId2"/>
          <a:stretch>
            <a:fillRect/>
          </a:stretch>
        </p:blipFill>
        <p:spPr>
          <a:xfrm>
            <a:off x="707065" y="1145433"/>
            <a:ext cx="9891695" cy="5668338"/>
          </a:xfrm>
          <a:prstGeom prst="rect">
            <a:avLst/>
          </a:prstGeom>
        </p:spPr>
      </p:pic>
    </p:spTree>
    <p:extLst>
      <p:ext uri="{BB962C8B-B14F-4D97-AF65-F5344CB8AC3E}">
        <p14:creationId xmlns:p14="http://schemas.microsoft.com/office/powerpoint/2010/main" val="38844466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9486"/>
            <a:ext cx="9572625" cy="1585049"/>
          </a:xfrm>
        </p:spPr>
        <p:txBody>
          <a:bodyPr/>
          <a:lstStyle/>
          <a:p>
            <a:pPr marL="0" indent="0">
              <a:spcAft>
                <a:spcPts val="600"/>
              </a:spcAft>
              <a:buNone/>
            </a:pPr>
            <a:r>
              <a:rPr lang="en-US" sz="2400" dirty="0">
                <a:latin typeface="+mj-lt"/>
              </a:rPr>
              <a:t>There are two workflows for Web App scaling:</a:t>
            </a:r>
          </a:p>
          <a:p>
            <a:pPr marL="571500" lvl="1" indent="-342900">
              <a:spcAft>
                <a:spcPts val="600"/>
              </a:spcAft>
              <a:buFont typeface="Arial" panose="020B0604020202020204" pitchFamily="34" charset="0"/>
              <a:buChar char="•"/>
            </a:pPr>
            <a:r>
              <a:rPr lang="en-US" sz="2400" dirty="0">
                <a:latin typeface="+mj-lt"/>
              </a:rPr>
              <a:t>Scale up</a:t>
            </a:r>
          </a:p>
          <a:p>
            <a:pPr marL="571500" lvl="1" indent="-342900">
              <a:spcAft>
                <a:spcPts val="600"/>
              </a:spcAft>
              <a:buFont typeface="Arial" panose="020B0604020202020204" pitchFamily="34" charset="0"/>
              <a:buChar char="•"/>
            </a:pPr>
            <a:r>
              <a:rPr lang="en-US" sz="2400" dirty="0">
                <a:latin typeface="+mj-lt"/>
              </a:rPr>
              <a:t>Scale out</a:t>
            </a:r>
          </a:p>
          <a:p>
            <a:pPr marL="571500" lvl="1" indent="-342900">
              <a:buFont typeface="Arial" panose="020B0604020202020204" pitchFamily="34" charset="0"/>
              <a:buChar char="•"/>
            </a:pPr>
            <a:endParaRPr lang="en-US" dirty="0"/>
          </a:p>
        </p:txBody>
      </p:sp>
      <p:sp>
        <p:nvSpPr>
          <p:cNvPr id="4" name="Title 3">
            <a:extLst>
              <a:ext uri="{FF2B5EF4-FFF2-40B4-BE49-F238E27FC236}">
                <a16:creationId xmlns:a16="http://schemas.microsoft.com/office/drawing/2014/main" id="{C886B059-B9D9-48B2-84E9-4CB27AAD9914}"/>
              </a:ext>
            </a:extLst>
          </p:cNvPr>
          <p:cNvSpPr>
            <a:spLocks noGrp="1"/>
          </p:cNvSpPr>
          <p:nvPr>
            <p:ph type="title"/>
          </p:nvPr>
        </p:nvSpPr>
        <p:spPr/>
        <p:txBody>
          <a:bodyPr/>
          <a:lstStyle/>
          <a:p>
            <a:r>
              <a:rPr lang="en-US" b="1" dirty="0"/>
              <a:t>App Service Plan Scaling (1 of 2)</a:t>
            </a:r>
          </a:p>
        </p:txBody>
      </p:sp>
      <p:pic>
        <p:nvPicPr>
          <p:cNvPr id="5" name="Picture 4">
            <a:extLst>
              <a:ext uri="{FF2B5EF4-FFF2-40B4-BE49-F238E27FC236}">
                <a16:creationId xmlns:a16="http://schemas.microsoft.com/office/drawing/2014/main" id="{93D2752C-D69A-4E49-A54C-4FCFB329728D}"/>
              </a:ext>
            </a:extLst>
          </p:cNvPr>
          <p:cNvPicPr>
            <a:picLocks noChangeAspect="1"/>
          </p:cNvPicPr>
          <p:nvPr/>
        </p:nvPicPr>
        <p:blipFill>
          <a:blip r:embed="rId2"/>
          <a:stretch>
            <a:fillRect/>
          </a:stretch>
        </p:blipFill>
        <p:spPr>
          <a:xfrm>
            <a:off x="844279" y="3059932"/>
            <a:ext cx="9292060" cy="2857087"/>
          </a:xfrm>
          <a:prstGeom prst="rect">
            <a:avLst/>
          </a:prstGeom>
        </p:spPr>
      </p:pic>
    </p:spTree>
    <p:extLst>
      <p:ext uri="{BB962C8B-B14F-4D97-AF65-F5344CB8AC3E}">
        <p14:creationId xmlns:p14="http://schemas.microsoft.com/office/powerpoint/2010/main" val="20831651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9486"/>
            <a:ext cx="11265651" cy="2339102"/>
          </a:xfrm>
        </p:spPr>
        <p:txBody>
          <a:bodyPr/>
          <a:lstStyle/>
          <a:p>
            <a:pPr>
              <a:spcAft>
                <a:spcPts val="600"/>
              </a:spcAft>
            </a:pPr>
            <a:r>
              <a:rPr lang="en-US" sz="2400" dirty="0">
                <a:latin typeface="+mj-lt"/>
              </a:rPr>
              <a:t>Changing your app service plan (scale up)</a:t>
            </a:r>
          </a:p>
          <a:p>
            <a:pPr>
              <a:spcAft>
                <a:spcPts val="600"/>
              </a:spcAft>
            </a:pPr>
            <a:endParaRPr lang="en-US" sz="2400" dirty="0">
              <a:latin typeface="+mj-lt"/>
            </a:endParaRPr>
          </a:p>
          <a:p>
            <a:pPr>
              <a:spcAft>
                <a:spcPts val="600"/>
              </a:spcAft>
            </a:pPr>
            <a:r>
              <a:rPr lang="en-US" sz="2400" dirty="0">
                <a:latin typeface="+mj-lt"/>
              </a:rPr>
              <a:t>Other considerations:</a:t>
            </a:r>
          </a:p>
          <a:p>
            <a:pPr marL="571500" lvl="1" indent="-342900">
              <a:spcAft>
                <a:spcPts val="600"/>
              </a:spcAft>
              <a:buFont typeface="Arial" panose="020B0604020202020204" pitchFamily="34" charset="0"/>
              <a:buChar char="•"/>
            </a:pPr>
            <a:r>
              <a:rPr lang="en-US" sz="2400" dirty="0">
                <a:latin typeface="+mj-lt"/>
              </a:rPr>
              <a:t>The scale settings take only seconds to apply and affect all apps in your App Service plan</a:t>
            </a:r>
          </a:p>
          <a:p>
            <a:pPr marL="571500" lvl="1" indent="-342900">
              <a:spcAft>
                <a:spcPts val="600"/>
              </a:spcAft>
              <a:buFont typeface="Arial" panose="020B0604020202020204" pitchFamily="34" charset="0"/>
              <a:buChar char="•"/>
            </a:pPr>
            <a:r>
              <a:rPr lang="en-US" sz="2400" dirty="0">
                <a:latin typeface="+mj-lt"/>
              </a:rPr>
              <a:t>If your app depends on other services, you can scale up these resources separately</a:t>
            </a:r>
          </a:p>
        </p:txBody>
      </p:sp>
      <p:sp>
        <p:nvSpPr>
          <p:cNvPr id="4" name="Title 3">
            <a:extLst>
              <a:ext uri="{FF2B5EF4-FFF2-40B4-BE49-F238E27FC236}">
                <a16:creationId xmlns:a16="http://schemas.microsoft.com/office/drawing/2014/main" id="{C886B059-B9D9-48B2-84E9-4CB27AAD9914}"/>
              </a:ext>
            </a:extLst>
          </p:cNvPr>
          <p:cNvSpPr>
            <a:spLocks noGrp="1"/>
          </p:cNvSpPr>
          <p:nvPr>
            <p:ph type="title"/>
          </p:nvPr>
        </p:nvSpPr>
        <p:spPr/>
        <p:txBody>
          <a:bodyPr/>
          <a:lstStyle/>
          <a:p>
            <a:r>
              <a:rPr lang="en-US" b="1" dirty="0"/>
              <a:t>App Service Plan Scaling (2 of 2)</a:t>
            </a:r>
            <a:endParaRPr lang="en-US" dirty="0"/>
          </a:p>
        </p:txBody>
      </p:sp>
      <p:pic>
        <p:nvPicPr>
          <p:cNvPr id="3" name="Picture 2">
            <a:extLst>
              <a:ext uri="{FF2B5EF4-FFF2-40B4-BE49-F238E27FC236}">
                <a16:creationId xmlns:a16="http://schemas.microsoft.com/office/drawing/2014/main" id="{DF639969-F6CB-40F9-A1F0-D21D4C506E70}"/>
              </a:ext>
            </a:extLst>
          </p:cNvPr>
          <p:cNvPicPr>
            <a:picLocks noChangeAspect="1"/>
          </p:cNvPicPr>
          <p:nvPr/>
        </p:nvPicPr>
        <p:blipFill>
          <a:blip r:embed="rId2"/>
          <a:stretch>
            <a:fillRect/>
          </a:stretch>
        </p:blipFill>
        <p:spPr>
          <a:xfrm>
            <a:off x="1341580" y="3874819"/>
            <a:ext cx="7414332" cy="2918004"/>
          </a:xfrm>
          <a:prstGeom prst="rect">
            <a:avLst/>
          </a:prstGeom>
        </p:spPr>
      </p:pic>
    </p:spTree>
    <p:extLst>
      <p:ext uri="{BB962C8B-B14F-4D97-AF65-F5344CB8AC3E}">
        <p14:creationId xmlns:p14="http://schemas.microsoft.com/office/powerpoint/2010/main" val="10391197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b="1" dirty="0"/>
              <a:t>Demonstration: Create an App Service Plan</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877163"/>
          </a:xfrm>
        </p:spPr>
        <p:txBody>
          <a:bodyPr/>
          <a:lstStyle/>
          <a:p>
            <a:pPr marL="342900" indent="-342900">
              <a:spcAft>
                <a:spcPts val="600"/>
              </a:spcAft>
              <a:buFont typeface="Arial" panose="020B0604020202020204" pitchFamily="34" charset="0"/>
              <a:buChar char="•"/>
            </a:pPr>
            <a:r>
              <a:rPr lang="en-US" sz="2000" dirty="0"/>
              <a:t>Create an App Service plan</a:t>
            </a:r>
          </a:p>
          <a:p>
            <a:pPr marL="342900" indent="-342900">
              <a:spcAft>
                <a:spcPts val="600"/>
              </a:spcAft>
              <a:buFont typeface="Arial" panose="020B0604020202020204" pitchFamily="34" charset="0"/>
              <a:buChar char="•"/>
            </a:pPr>
            <a:r>
              <a:rPr lang="en-US" sz="2000" dirty="0"/>
              <a:t>Review pricing tiers</a:t>
            </a:r>
          </a:p>
        </p:txBody>
      </p:sp>
    </p:spTree>
    <p:extLst>
      <p:ext uri="{BB962C8B-B14F-4D97-AF65-F5344CB8AC3E}">
        <p14:creationId xmlns:p14="http://schemas.microsoft.com/office/powerpoint/2010/main" val="30456977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dirty="0"/>
            </a:br>
            <a:r>
              <a:rPr lang="en-US" b="1" dirty="0"/>
              <a:t>Configure Networking for an App Service</a:t>
            </a:r>
          </a:p>
        </p:txBody>
      </p:sp>
      <p:pic>
        <p:nvPicPr>
          <p:cNvPr id="2" name="Graphic 1">
            <a:extLst>
              <a:ext uri="{FF2B5EF4-FFF2-40B4-BE49-F238E27FC236}">
                <a16:creationId xmlns:a16="http://schemas.microsoft.com/office/drawing/2014/main" id="{DEA35BC5-AE75-43EB-BB87-E89F00C60BB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16642973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66147" y="1432523"/>
            <a:ext cx="9572625" cy="5078313"/>
          </a:xfrm>
        </p:spPr>
        <p:txBody>
          <a:bodyPr/>
          <a:lstStyle/>
          <a:p>
            <a:pPr marL="0" indent="0" algn="l">
              <a:spcAft>
                <a:spcPts val="1200"/>
              </a:spcAft>
              <a:buNone/>
            </a:pPr>
            <a:r>
              <a:rPr lang="en-US" b="1" i="0" u="none" strike="noStrike" dirty="0">
                <a:effectLst/>
                <a:latin typeface="+mj-lt"/>
              </a:rPr>
              <a:t>Azure App Service has two variations on Net Integration:</a:t>
            </a:r>
          </a:p>
          <a:p>
            <a:pPr>
              <a:spcAft>
                <a:spcPts val="1200"/>
              </a:spcAft>
            </a:pPr>
            <a:r>
              <a:rPr lang="en-US" dirty="0">
                <a:latin typeface="+mj-lt"/>
              </a:rPr>
              <a:t>M</a:t>
            </a:r>
            <a:r>
              <a:rPr lang="en-US" b="0" i="0" u="none" strike="noStrike" dirty="0">
                <a:effectLst/>
                <a:latin typeface="+mj-lt"/>
              </a:rPr>
              <a:t>ultitenant systems that support the full range of pricing plans except Isolated.</a:t>
            </a:r>
          </a:p>
          <a:p>
            <a:pPr>
              <a:spcAft>
                <a:spcPts val="1200"/>
              </a:spcAft>
            </a:pPr>
            <a:r>
              <a:rPr lang="en-US" b="0" i="0" u="none" strike="noStrike" dirty="0">
                <a:effectLst/>
                <a:latin typeface="+mj-lt"/>
              </a:rPr>
              <a:t>App Service Environment, which deploys into your </a:t>
            </a:r>
            <a:r>
              <a:rPr lang="en-US" b="0" i="0" u="none" strike="noStrike" dirty="0" err="1">
                <a:effectLst/>
                <a:latin typeface="+mj-lt"/>
              </a:rPr>
              <a:t>VNet</a:t>
            </a:r>
            <a:r>
              <a:rPr lang="en-US" b="0" i="0" u="none" strike="noStrike" dirty="0">
                <a:effectLst/>
                <a:latin typeface="+mj-lt"/>
              </a:rPr>
              <a:t> and supports Isolated pricing plan apps.</a:t>
            </a:r>
          </a:p>
          <a:p>
            <a:pPr marL="0" indent="0" algn="l">
              <a:spcAft>
                <a:spcPts val="1200"/>
              </a:spcAft>
              <a:buNone/>
            </a:pPr>
            <a:endParaRPr lang="en-US" dirty="0">
              <a:latin typeface="+mj-lt"/>
            </a:endParaRPr>
          </a:p>
          <a:p>
            <a:pPr marL="0" indent="0" algn="l">
              <a:spcAft>
                <a:spcPts val="1200"/>
              </a:spcAft>
              <a:buNone/>
            </a:pPr>
            <a:r>
              <a:rPr lang="en-US" b="1" i="0" u="none" strike="noStrike" dirty="0">
                <a:effectLst/>
                <a:latin typeface="+mj-lt"/>
              </a:rPr>
              <a:t>The </a:t>
            </a:r>
            <a:r>
              <a:rPr lang="en-US" b="1" i="0" u="none" strike="noStrike" dirty="0" err="1">
                <a:effectLst/>
                <a:latin typeface="+mj-lt"/>
              </a:rPr>
              <a:t>VNet</a:t>
            </a:r>
            <a:r>
              <a:rPr lang="en-US" b="1" i="0" u="none" strike="noStrike" dirty="0">
                <a:effectLst/>
                <a:latin typeface="+mj-lt"/>
              </a:rPr>
              <a:t> Integration feature has two variations:</a:t>
            </a:r>
          </a:p>
          <a:p>
            <a:pPr algn="l">
              <a:spcAft>
                <a:spcPts val="1200"/>
              </a:spcAft>
              <a:buFont typeface="Arial" panose="020B0604020202020204" pitchFamily="34" charset="0"/>
              <a:buChar char="•"/>
            </a:pPr>
            <a:r>
              <a:rPr lang="en-US" b="1" i="0" u="none" strike="noStrike" dirty="0">
                <a:effectLst/>
                <a:latin typeface="+mj-lt"/>
              </a:rPr>
              <a:t>Regional </a:t>
            </a:r>
            <a:r>
              <a:rPr lang="en-US" b="1" i="0" u="none" strike="noStrike" dirty="0" err="1">
                <a:effectLst/>
                <a:latin typeface="+mj-lt"/>
              </a:rPr>
              <a:t>VNet</a:t>
            </a:r>
            <a:r>
              <a:rPr lang="en-US" b="1" i="0" u="none" strike="noStrike" dirty="0">
                <a:effectLst/>
                <a:latin typeface="+mj-lt"/>
              </a:rPr>
              <a:t> Integration</a:t>
            </a:r>
            <a:r>
              <a:rPr lang="en-US" b="0" i="0" u="none" strike="noStrike" dirty="0">
                <a:effectLst/>
                <a:latin typeface="+mj-lt"/>
              </a:rPr>
              <a:t>: When you connect to Azure Resource Manager virtual networks in the same region, you must have a dedicated subnet in the </a:t>
            </a:r>
            <a:r>
              <a:rPr lang="en-US" b="0" i="0" u="none" strike="noStrike" dirty="0" err="1">
                <a:effectLst/>
                <a:latin typeface="+mj-lt"/>
              </a:rPr>
              <a:t>VNet</a:t>
            </a:r>
            <a:r>
              <a:rPr lang="en-US" b="0" i="0" u="none" strike="noStrike" dirty="0">
                <a:effectLst/>
                <a:latin typeface="+mj-lt"/>
              </a:rPr>
              <a:t> you're integrating with.</a:t>
            </a:r>
          </a:p>
          <a:p>
            <a:pPr algn="l">
              <a:spcAft>
                <a:spcPts val="1200"/>
              </a:spcAft>
              <a:buFont typeface="Arial" panose="020B0604020202020204" pitchFamily="34" charset="0"/>
              <a:buChar char="•"/>
            </a:pPr>
            <a:r>
              <a:rPr lang="en-US" b="1" i="0" u="none" strike="noStrike" dirty="0">
                <a:effectLst/>
                <a:latin typeface="+mj-lt"/>
              </a:rPr>
              <a:t>Gateway-required </a:t>
            </a:r>
            <a:r>
              <a:rPr lang="en-US" b="1" i="0" u="none" strike="noStrike" dirty="0" err="1">
                <a:effectLst/>
                <a:latin typeface="+mj-lt"/>
              </a:rPr>
              <a:t>VNet</a:t>
            </a:r>
            <a:r>
              <a:rPr lang="en-US" b="1" i="0" u="none" strike="noStrike" dirty="0">
                <a:effectLst/>
                <a:latin typeface="+mj-lt"/>
              </a:rPr>
              <a:t> Integration</a:t>
            </a:r>
            <a:r>
              <a:rPr lang="en-US" b="0" i="0" u="none" strike="noStrike" dirty="0">
                <a:effectLst/>
                <a:latin typeface="+mj-lt"/>
              </a:rPr>
              <a:t>: When you connect to </a:t>
            </a:r>
            <a:r>
              <a:rPr lang="en-US" b="0" i="0" u="none" strike="noStrike" dirty="0" err="1">
                <a:effectLst/>
                <a:latin typeface="+mj-lt"/>
              </a:rPr>
              <a:t>VNet</a:t>
            </a:r>
            <a:r>
              <a:rPr lang="en-US" b="0" i="0" u="none" strike="noStrike" dirty="0">
                <a:effectLst/>
                <a:latin typeface="+mj-lt"/>
              </a:rPr>
              <a:t> in other regions or to a classic virtual network in the same region, you need an Azure Virtual Network gateway provisioned in the target </a:t>
            </a:r>
            <a:r>
              <a:rPr lang="en-US" b="0" i="0" u="none" strike="noStrike" dirty="0" err="1">
                <a:effectLst/>
                <a:latin typeface="+mj-lt"/>
              </a:rPr>
              <a:t>VNet</a:t>
            </a:r>
            <a:r>
              <a:rPr lang="en-US" b="0" i="0" u="none" strike="noStrike" dirty="0">
                <a:effectLst/>
                <a:latin typeface="+mj-lt"/>
              </a:rPr>
              <a:t>.</a:t>
            </a:r>
          </a:p>
          <a:p>
            <a:pPr marL="0" indent="0" algn="l">
              <a:buNone/>
            </a:pPr>
            <a:endParaRPr lang="en-US" b="0" i="0" u="none" strike="noStrike" dirty="0">
              <a:effectLst/>
              <a:latin typeface="&amp;quot"/>
            </a:endParaRP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Integrate an App with an Azure Virtual Network</a:t>
            </a:r>
          </a:p>
        </p:txBody>
      </p:sp>
    </p:spTree>
    <p:extLst>
      <p:ext uri="{BB962C8B-B14F-4D97-AF65-F5344CB8AC3E}">
        <p14:creationId xmlns:p14="http://schemas.microsoft.com/office/powerpoint/2010/main" val="38812864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Learning Objectives (1 of 3)</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50199" y="1419808"/>
            <a:ext cx="9572625" cy="5139869"/>
          </a:xfrm>
        </p:spPr>
        <p:txBody>
          <a:bodyPr/>
          <a:lstStyle/>
          <a:p>
            <a:pPr marL="0" indent="0">
              <a:lnSpc>
                <a:spcPct val="100000"/>
              </a:lnSpc>
              <a:buNone/>
            </a:pPr>
            <a:r>
              <a:rPr lang="en-US" sz="2800" dirty="0">
                <a:latin typeface="+mj-lt"/>
              </a:rPr>
              <a:t>You will learn the following:</a:t>
            </a:r>
          </a:p>
          <a:p>
            <a:pPr marL="0" indent="0">
              <a:lnSpc>
                <a:spcPct val="100000"/>
              </a:lnSpc>
              <a:buNone/>
            </a:pPr>
            <a:endParaRPr lang="en-US" sz="2800" dirty="0">
              <a:latin typeface="+mj-lt"/>
            </a:endParaRPr>
          </a:p>
          <a:p>
            <a:pPr>
              <a:lnSpc>
                <a:spcPct val="100000"/>
              </a:lnSpc>
              <a:spcAft>
                <a:spcPts val="1200"/>
              </a:spcAft>
            </a:pPr>
            <a:r>
              <a:rPr lang="en-US" sz="2400" dirty="0">
                <a:latin typeface="+mj-lt"/>
              </a:rPr>
              <a:t>Create and Configure Azure App Service</a:t>
            </a:r>
          </a:p>
          <a:p>
            <a:pPr>
              <a:lnSpc>
                <a:spcPct val="100000"/>
              </a:lnSpc>
              <a:spcAft>
                <a:spcPts val="1200"/>
              </a:spcAft>
            </a:pPr>
            <a:r>
              <a:rPr lang="en-US" sz="2400" dirty="0">
                <a:latin typeface="+mj-lt"/>
              </a:rPr>
              <a:t>Create an App Service Web App for Containers</a:t>
            </a:r>
          </a:p>
          <a:p>
            <a:pPr>
              <a:lnSpc>
                <a:spcPct val="100000"/>
              </a:lnSpc>
              <a:spcAft>
                <a:spcPts val="1200"/>
              </a:spcAft>
            </a:pPr>
            <a:r>
              <a:rPr lang="en-US" sz="2400" dirty="0">
                <a:latin typeface="+mj-lt"/>
              </a:rPr>
              <a:t>Create and Configure an App Service Plan</a:t>
            </a:r>
          </a:p>
          <a:p>
            <a:pPr>
              <a:lnSpc>
                <a:spcPct val="100000"/>
              </a:lnSpc>
              <a:spcAft>
                <a:spcPts val="1200"/>
              </a:spcAft>
            </a:pPr>
            <a:r>
              <a:rPr lang="en-US" sz="2400" dirty="0">
                <a:latin typeface="+mj-lt"/>
              </a:rPr>
              <a:t>Configure Networking for an App Service</a:t>
            </a:r>
          </a:p>
          <a:p>
            <a:pPr>
              <a:lnSpc>
                <a:spcPct val="100000"/>
              </a:lnSpc>
              <a:spcAft>
                <a:spcPts val="1200"/>
              </a:spcAft>
            </a:pPr>
            <a:r>
              <a:rPr lang="en-US" sz="2400" dirty="0">
                <a:latin typeface="+mj-lt"/>
              </a:rPr>
              <a:t>Create and Manage Deployment Slots</a:t>
            </a:r>
          </a:p>
          <a:p>
            <a:pPr>
              <a:lnSpc>
                <a:spcPct val="100000"/>
              </a:lnSpc>
              <a:spcAft>
                <a:spcPts val="1200"/>
              </a:spcAft>
            </a:pPr>
            <a:r>
              <a:rPr lang="en-US" sz="2400" dirty="0">
                <a:latin typeface="+mj-lt"/>
              </a:rPr>
              <a:t>Implement Logic Apps </a:t>
            </a:r>
          </a:p>
          <a:p>
            <a:pPr>
              <a:lnSpc>
                <a:spcPct val="100000"/>
              </a:lnSpc>
              <a:spcAft>
                <a:spcPts val="1200"/>
              </a:spcAft>
            </a:pPr>
            <a:r>
              <a:rPr lang="en-US" sz="2400" dirty="0">
                <a:latin typeface="+mj-lt"/>
              </a:rPr>
              <a:t>Implement Azure Functions</a:t>
            </a:r>
          </a:p>
          <a:p>
            <a:pPr marL="0" indent="0">
              <a:lnSpc>
                <a:spcPct val="100000"/>
              </a:lnSpc>
              <a:buNone/>
            </a:pPr>
            <a:endParaRPr lang="en-US" b="1" dirty="0">
              <a:latin typeface="+mj-lt"/>
            </a:endParaRPr>
          </a:p>
          <a:p>
            <a:pPr marL="0" indent="0">
              <a:lnSpc>
                <a:spcPct val="100000"/>
              </a:lnSpc>
              <a:buNone/>
            </a:pPr>
            <a:endParaRPr lang="en-US" b="1" dirty="0">
              <a:latin typeface="+mj-lt"/>
            </a:endParaRPr>
          </a:p>
        </p:txBody>
      </p:sp>
      <p:pic>
        <p:nvPicPr>
          <p:cNvPr id="2" name="Graphic 1">
            <a:extLst>
              <a:ext uri="{FF2B5EF4-FFF2-40B4-BE49-F238E27FC236}">
                <a16:creationId xmlns:a16="http://schemas.microsoft.com/office/drawing/2014/main" id="{ADE71E94-E3F4-41A8-A952-9E527F8E78F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6947448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50198" y="2389453"/>
            <a:ext cx="3075504" cy="1231106"/>
          </a:xfrm>
        </p:spPr>
        <p:txBody>
          <a:bodyPr/>
          <a:lstStyle/>
          <a:p>
            <a:pPr marL="457200" indent="-457200">
              <a:spcAft>
                <a:spcPts val="1200"/>
              </a:spcAft>
              <a:buFont typeface="+mj-lt"/>
              <a:buAutoNum type="arabicPeriod"/>
            </a:pPr>
            <a:r>
              <a:rPr lang="en-US" dirty="0">
                <a:latin typeface="+mj-lt"/>
              </a:rPr>
              <a:t>Go to the Networking UI in the App Service portal. </a:t>
            </a:r>
          </a:p>
          <a:p>
            <a:pPr marL="457200" indent="-457200">
              <a:spcAft>
                <a:spcPts val="1200"/>
              </a:spcAft>
              <a:buFont typeface="+mj-lt"/>
              <a:buAutoNum type="arabicPeriod"/>
            </a:pPr>
            <a:r>
              <a:rPr lang="en-US" dirty="0">
                <a:latin typeface="+mj-lt"/>
              </a:rPr>
              <a:t>Under </a:t>
            </a:r>
            <a:r>
              <a:rPr lang="en-US" b="1" dirty="0" err="1">
                <a:latin typeface="+mj-lt"/>
              </a:rPr>
              <a:t>VNet</a:t>
            </a:r>
            <a:r>
              <a:rPr lang="en-US" b="1" dirty="0">
                <a:latin typeface="+mj-lt"/>
              </a:rPr>
              <a:t> Integration</a:t>
            </a:r>
            <a:r>
              <a:rPr lang="en-US" dirty="0">
                <a:latin typeface="+mj-lt"/>
              </a:rPr>
              <a:t>, select </a:t>
            </a:r>
            <a:r>
              <a:rPr lang="en-US" b="1" dirty="0">
                <a:latin typeface="+mj-lt"/>
              </a:rPr>
              <a:t>Click here</a:t>
            </a:r>
            <a:r>
              <a:rPr lang="en-US" dirty="0">
                <a:latin typeface="+mj-lt"/>
              </a:rPr>
              <a:t> to configure.</a:t>
            </a:r>
          </a:p>
          <a:p>
            <a:pPr marL="457200" indent="-457200">
              <a:spcAft>
                <a:spcPts val="1200"/>
              </a:spcAft>
              <a:buFont typeface="+mj-lt"/>
              <a:buAutoNum type="arabicPeriod"/>
            </a:pPr>
            <a:r>
              <a:rPr lang="en-US" dirty="0">
                <a:latin typeface="+mj-lt"/>
              </a:rPr>
              <a:t>Select </a:t>
            </a:r>
            <a:r>
              <a:rPr lang="en-US" b="1" dirty="0">
                <a:latin typeface="+mj-lt"/>
              </a:rPr>
              <a:t>Add </a:t>
            </a:r>
            <a:r>
              <a:rPr lang="en-US" b="1" dirty="0" err="1">
                <a:latin typeface="+mj-lt"/>
              </a:rPr>
              <a:t>VNet</a:t>
            </a:r>
            <a:r>
              <a:rPr lang="en-US" dirty="0">
                <a:latin typeface="+mj-lt"/>
              </a:rPr>
              <a:t>.</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Enable </a:t>
            </a:r>
            <a:r>
              <a:rPr lang="en-US" b="1" dirty="0" err="1"/>
              <a:t>VNet</a:t>
            </a:r>
            <a:r>
              <a:rPr lang="en-US" b="1" dirty="0"/>
              <a:t> Integration </a:t>
            </a:r>
          </a:p>
        </p:txBody>
      </p:sp>
      <p:pic>
        <p:nvPicPr>
          <p:cNvPr id="4" name="Picture 3">
            <a:extLst>
              <a:ext uri="{FF2B5EF4-FFF2-40B4-BE49-F238E27FC236}">
                <a16:creationId xmlns:a16="http://schemas.microsoft.com/office/drawing/2014/main" id="{4C890544-E9D2-42D0-9478-99ED7927DE1C}"/>
              </a:ext>
            </a:extLst>
          </p:cNvPr>
          <p:cNvPicPr>
            <a:picLocks noChangeAspect="1"/>
          </p:cNvPicPr>
          <p:nvPr/>
        </p:nvPicPr>
        <p:blipFill>
          <a:blip r:embed="rId2"/>
          <a:stretch>
            <a:fillRect/>
          </a:stretch>
        </p:blipFill>
        <p:spPr>
          <a:xfrm>
            <a:off x="3891517" y="1052875"/>
            <a:ext cx="7729870" cy="4888774"/>
          </a:xfrm>
          <a:prstGeom prst="rect">
            <a:avLst/>
          </a:prstGeom>
        </p:spPr>
      </p:pic>
      <p:pic>
        <p:nvPicPr>
          <p:cNvPr id="7" name="Picture 6">
            <a:extLst>
              <a:ext uri="{FF2B5EF4-FFF2-40B4-BE49-F238E27FC236}">
                <a16:creationId xmlns:a16="http://schemas.microsoft.com/office/drawing/2014/main" id="{DF3A0F1D-78DE-495B-BB8D-1050D610B807}"/>
              </a:ext>
            </a:extLst>
          </p:cNvPr>
          <p:cNvPicPr>
            <a:picLocks noChangeAspect="1"/>
          </p:cNvPicPr>
          <p:nvPr/>
        </p:nvPicPr>
        <p:blipFill>
          <a:blip r:embed="rId3"/>
          <a:stretch>
            <a:fillRect/>
          </a:stretch>
        </p:blipFill>
        <p:spPr>
          <a:xfrm>
            <a:off x="4911915" y="3005006"/>
            <a:ext cx="7302922" cy="3788363"/>
          </a:xfrm>
          <a:prstGeom prst="rect">
            <a:avLst/>
          </a:prstGeom>
        </p:spPr>
      </p:pic>
    </p:spTree>
    <p:extLst>
      <p:ext uri="{BB962C8B-B14F-4D97-AF65-F5344CB8AC3E}">
        <p14:creationId xmlns:p14="http://schemas.microsoft.com/office/powerpoint/2010/main" val="8808716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F67F9-58F6-49D5-BEB0-1FB071B63C5B}"/>
              </a:ext>
            </a:extLst>
          </p:cNvPr>
          <p:cNvSpPr>
            <a:spLocks noGrp="1"/>
          </p:cNvSpPr>
          <p:nvPr>
            <p:ph type="title"/>
          </p:nvPr>
        </p:nvSpPr>
        <p:spPr/>
        <p:txBody>
          <a:bodyPr/>
          <a:lstStyle/>
          <a:p>
            <a:r>
              <a:rPr lang="en-GB" b="1" dirty="0"/>
              <a:t>Regional </a:t>
            </a:r>
            <a:r>
              <a:rPr lang="en-GB" b="1" dirty="0" err="1"/>
              <a:t>VNet</a:t>
            </a:r>
            <a:r>
              <a:rPr lang="en-GB" b="1" dirty="0"/>
              <a:t> Integration</a:t>
            </a:r>
          </a:p>
        </p:txBody>
      </p:sp>
      <p:sp>
        <p:nvSpPr>
          <p:cNvPr id="3" name="Text Placeholder 2">
            <a:extLst>
              <a:ext uri="{FF2B5EF4-FFF2-40B4-BE49-F238E27FC236}">
                <a16:creationId xmlns:a16="http://schemas.microsoft.com/office/drawing/2014/main" id="{90FFE774-441D-411A-B0A9-69F0069470C8}"/>
              </a:ext>
            </a:extLst>
          </p:cNvPr>
          <p:cNvSpPr>
            <a:spLocks noGrp="1"/>
          </p:cNvSpPr>
          <p:nvPr>
            <p:ph type="body" sz="quarter" idx="10"/>
          </p:nvPr>
        </p:nvSpPr>
        <p:spPr>
          <a:xfrm>
            <a:off x="528933" y="1372429"/>
            <a:ext cx="11533187" cy="4078039"/>
          </a:xfrm>
        </p:spPr>
        <p:txBody>
          <a:bodyPr/>
          <a:lstStyle/>
          <a:p>
            <a:pPr marL="0" indent="0">
              <a:spcAft>
                <a:spcPts val="1800"/>
              </a:spcAft>
              <a:buNone/>
            </a:pPr>
            <a:r>
              <a:rPr lang="en-US" sz="2400" dirty="0">
                <a:latin typeface="Segoe UI Light" panose="020B0502040204020203" pitchFamily="34" charset="0"/>
                <a:cs typeface="Segoe UI Light" panose="020B0502040204020203" pitchFamily="34" charset="0"/>
              </a:rPr>
              <a:t>Using regional </a:t>
            </a:r>
            <a:r>
              <a:rPr lang="en-US" sz="2400" dirty="0" err="1">
                <a:latin typeface="Segoe UI Light" panose="020B0502040204020203" pitchFamily="34" charset="0"/>
                <a:cs typeface="Segoe UI Light" panose="020B0502040204020203" pitchFamily="34" charset="0"/>
              </a:rPr>
              <a:t>VNet</a:t>
            </a:r>
            <a:r>
              <a:rPr lang="en-US" sz="2400" dirty="0">
                <a:latin typeface="Segoe UI Light" panose="020B0502040204020203" pitchFamily="34" charset="0"/>
                <a:cs typeface="Segoe UI Light" panose="020B0502040204020203" pitchFamily="34" charset="0"/>
              </a:rPr>
              <a:t> Integration enables your app to access:</a:t>
            </a:r>
          </a:p>
          <a:p>
            <a:pPr>
              <a:spcAft>
                <a:spcPts val="1800"/>
              </a:spcAft>
            </a:pPr>
            <a:r>
              <a:rPr lang="en-US" sz="2400" dirty="0">
                <a:latin typeface="Segoe UI Light" panose="020B0502040204020203" pitchFamily="34" charset="0"/>
                <a:cs typeface="Segoe UI Light" panose="020B0502040204020203" pitchFamily="34" charset="0"/>
              </a:rPr>
              <a:t>Resources in a </a:t>
            </a:r>
            <a:r>
              <a:rPr lang="en-US" sz="2400" dirty="0" err="1">
                <a:latin typeface="Segoe UI Light" panose="020B0502040204020203" pitchFamily="34" charset="0"/>
                <a:cs typeface="Segoe UI Light" panose="020B0502040204020203" pitchFamily="34" charset="0"/>
              </a:rPr>
              <a:t>VNet</a:t>
            </a:r>
            <a:r>
              <a:rPr lang="en-US" sz="2400" dirty="0">
                <a:latin typeface="Segoe UI Light" panose="020B0502040204020203" pitchFamily="34" charset="0"/>
                <a:cs typeface="Segoe UI Light" panose="020B0502040204020203" pitchFamily="34" charset="0"/>
              </a:rPr>
              <a:t> in the same region as your app.</a:t>
            </a:r>
          </a:p>
          <a:p>
            <a:pPr>
              <a:spcAft>
                <a:spcPts val="1800"/>
              </a:spcAft>
            </a:pPr>
            <a:r>
              <a:rPr lang="en-US" sz="2400" dirty="0">
                <a:latin typeface="Segoe UI Light" panose="020B0502040204020203" pitchFamily="34" charset="0"/>
                <a:cs typeface="Segoe UI Light" panose="020B0502040204020203" pitchFamily="34" charset="0"/>
              </a:rPr>
              <a:t>Resources in </a:t>
            </a:r>
            <a:r>
              <a:rPr lang="en-US" sz="2400" dirty="0" err="1">
                <a:latin typeface="Segoe UI Light" panose="020B0502040204020203" pitchFamily="34" charset="0"/>
                <a:cs typeface="Segoe UI Light" panose="020B0502040204020203" pitchFamily="34" charset="0"/>
              </a:rPr>
              <a:t>VNets</a:t>
            </a:r>
            <a:r>
              <a:rPr lang="en-US" sz="2400" dirty="0">
                <a:latin typeface="Segoe UI Light" panose="020B0502040204020203" pitchFamily="34" charset="0"/>
                <a:cs typeface="Segoe UI Light" panose="020B0502040204020203" pitchFamily="34" charset="0"/>
              </a:rPr>
              <a:t> peered to the </a:t>
            </a:r>
            <a:r>
              <a:rPr lang="en-US" sz="2400" dirty="0" err="1">
                <a:latin typeface="Segoe UI Light" panose="020B0502040204020203" pitchFamily="34" charset="0"/>
                <a:cs typeface="Segoe UI Light" panose="020B0502040204020203" pitchFamily="34" charset="0"/>
              </a:rPr>
              <a:t>VNet</a:t>
            </a:r>
            <a:r>
              <a:rPr lang="en-US" sz="2400" dirty="0">
                <a:latin typeface="Segoe UI Light" panose="020B0502040204020203" pitchFamily="34" charset="0"/>
                <a:cs typeface="Segoe UI Light" panose="020B0502040204020203" pitchFamily="34" charset="0"/>
              </a:rPr>
              <a:t> your app is integrated with.</a:t>
            </a:r>
          </a:p>
          <a:p>
            <a:pPr>
              <a:spcAft>
                <a:spcPts val="1800"/>
              </a:spcAft>
            </a:pPr>
            <a:r>
              <a:rPr lang="en-US" sz="2400" dirty="0">
                <a:latin typeface="Segoe UI Light" panose="020B0502040204020203" pitchFamily="34" charset="0"/>
                <a:cs typeface="Segoe UI Light" panose="020B0502040204020203" pitchFamily="34" charset="0"/>
              </a:rPr>
              <a:t>Service endpoint secured services.</a:t>
            </a:r>
          </a:p>
          <a:p>
            <a:pPr>
              <a:spcAft>
                <a:spcPts val="1800"/>
              </a:spcAft>
            </a:pPr>
            <a:r>
              <a:rPr lang="en-US" sz="2400" dirty="0">
                <a:latin typeface="Segoe UI Light" panose="020B0502040204020203" pitchFamily="34" charset="0"/>
                <a:cs typeface="Segoe UI Light" panose="020B0502040204020203" pitchFamily="34" charset="0"/>
              </a:rPr>
              <a:t>Resources across Azure ExpressRoute connections.</a:t>
            </a:r>
          </a:p>
          <a:p>
            <a:pPr>
              <a:spcAft>
                <a:spcPts val="1800"/>
              </a:spcAft>
            </a:pPr>
            <a:r>
              <a:rPr lang="en-US" sz="2400" dirty="0">
                <a:latin typeface="Segoe UI Light" panose="020B0502040204020203" pitchFamily="34" charset="0"/>
                <a:cs typeface="Segoe UI Light" panose="020B0502040204020203" pitchFamily="34" charset="0"/>
              </a:rPr>
              <a:t>Resources in the </a:t>
            </a:r>
            <a:r>
              <a:rPr lang="en-US" sz="2400" dirty="0" err="1">
                <a:latin typeface="Segoe UI Light" panose="020B0502040204020203" pitchFamily="34" charset="0"/>
                <a:cs typeface="Segoe UI Light" panose="020B0502040204020203" pitchFamily="34" charset="0"/>
              </a:rPr>
              <a:t>VNet</a:t>
            </a:r>
            <a:r>
              <a:rPr lang="en-US" sz="2400" dirty="0">
                <a:latin typeface="Segoe UI Light" panose="020B0502040204020203" pitchFamily="34" charset="0"/>
                <a:cs typeface="Segoe UI Light" panose="020B0502040204020203" pitchFamily="34" charset="0"/>
              </a:rPr>
              <a:t> you're integrated with.</a:t>
            </a:r>
          </a:p>
          <a:p>
            <a:pPr>
              <a:spcAft>
                <a:spcPts val="1800"/>
              </a:spcAft>
            </a:pPr>
            <a:r>
              <a:rPr lang="en-US" sz="2400" dirty="0">
                <a:latin typeface="Segoe UI Light" panose="020B0502040204020203" pitchFamily="34" charset="0"/>
                <a:cs typeface="Segoe UI Light" panose="020B0502040204020203" pitchFamily="34" charset="0"/>
              </a:rPr>
              <a:t>Resources across peered connections, which includes Azure ExpressRoute connections.</a:t>
            </a:r>
          </a:p>
          <a:p>
            <a:pPr>
              <a:spcAft>
                <a:spcPts val="1800"/>
              </a:spcAft>
            </a:pPr>
            <a:r>
              <a:rPr lang="en-US" sz="2400" dirty="0">
                <a:latin typeface="Segoe UI Light" panose="020B0502040204020203" pitchFamily="34" charset="0"/>
                <a:cs typeface="Segoe UI Light" panose="020B0502040204020203" pitchFamily="34" charset="0"/>
              </a:rPr>
              <a:t>Private endpoints.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0934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65137" y="960438"/>
            <a:ext cx="9720853" cy="3629025"/>
          </a:xfrm>
        </p:spPr>
        <p:txBody>
          <a:bodyPr/>
          <a:lstStyle/>
          <a:p>
            <a:br>
              <a:rPr lang="en-US" b="1" dirty="0"/>
            </a:br>
            <a:r>
              <a:rPr lang="en-US" b="1" dirty="0"/>
              <a:t>Create and Manage Deployment Slots</a:t>
            </a:r>
          </a:p>
        </p:txBody>
      </p:sp>
      <p:pic>
        <p:nvPicPr>
          <p:cNvPr id="3" name="Picture 2">
            <a:extLst>
              <a:ext uri="{FF2B5EF4-FFF2-40B4-BE49-F238E27FC236}">
                <a16:creationId xmlns:a16="http://schemas.microsoft.com/office/drawing/2014/main" id="{723DDA66-C1D9-4CAE-A8ED-558FCBEDFA1D}"/>
              </a:ext>
            </a:extLst>
          </p:cNvPr>
          <p:cNvPicPr>
            <a:picLocks noChangeAspect="1"/>
          </p:cNvPicPr>
          <p:nvPr/>
        </p:nvPicPr>
        <p:blipFill>
          <a:blip r:embed="rId3"/>
          <a:stretch>
            <a:fillRect/>
          </a:stretch>
        </p:blipFill>
        <p:spPr>
          <a:xfrm>
            <a:off x="10919636" y="5669921"/>
            <a:ext cx="709467" cy="730752"/>
          </a:xfrm>
          <a:prstGeom prst="rect">
            <a:avLst/>
          </a:prstGeom>
        </p:spPr>
      </p:pic>
    </p:spTree>
    <p:extLst>
      <p:ext uri="{BB962C8B-B14F-4D97-AF65-F5344CB8AC3E}">
        <p14:creationId xmlns:p14="http://schemas.microsoft.com/office/powerpoint/2010/main" val="39288826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42402"/>
            <a:ext cx="10254999" cy="2616101"/>
          </a:xfrm>
        </p:spPr>
        <p:txBody>
          <a:bodyPr/>
          <a:lstStyle/>
          <a:p>
            <a:pPr>
              <a:spcAft>
                <a:spcPts val="1200"/>
              </a:spcAft>
            </a:pPr>
            <a:r>
              <a:rPr lang="en-US" dirty="0">
                <a:latin typeface="+mj-lt"/>
              </a:rPr>
              <a:t>You can create multiple deployment slots within a single Azure App Service web app</a:t>
            </a:r>
          </a:p>
          <a:p>
            <a:pPr>
              <a:spcAft>
                <a:spcPts val="1200"/>
              </a:spcAft>
            </a:pPr>
            <a:r>
              <a:rPr lang="en-US" dirty="0">
                <a:latin typeface="+mj-lt"/>
              </a:rPr>
              <a:t>Each slot is a separate instance of that web app, and it has a separate host name</a:t>
            </a:r>
          </a:p>
          <a:p>
            <a:pPr>
              <a:spcAft>
                <a:spcPts val="1200"/>
              </a:spcAft>
            </a:pPr>
            <a:r>
              <a:rPr lang="en-US" dirty="0">
                <a:latin typeface="+mj-lt"/>
              </a:rPr>
              <a:t>You can deploy a different version of your web app into each slot</a:t>
            </a:r>
          </a:p>
          <a:p>
            <a:pPr>
              <a:spcAft>
                <a:spcPts val="1200"/>
              </a:spcAft>
            </a:pPr>
            <a:r>
              <a:rPr lang="en-US" dirty="0">
                <a:latin typeface="+mj-lt"/>
              </a:rPr>
              <a:t>Each slot</a:t>
            </a:r>
          </a:p>
          <a:p>
            <a:pPr marL="571500" lvl="1" indent="-342900">
              <a:spcAft>
                <a:spcPts val="1200"/>
              </a:spcAft>
              <a:buFont typeface="Arial" panose="020B0604020202020204" pitchFamily="34" charset="0"/>
              <a:buChar char="•"/>
            </a:pPr>
            <a:r>
              <a:rPr lang="en-US" dirty="0">
                <a:latin typeface="+mj-lt"/>
              </a:rPr>
              <a:t>Has its own URL</a:t>
            </a:r>
          </a:p>
          <a:p>
            <a:pPr marL="571500" lvl="1" indent="-342900">
              <a:spcAft>
                <a:spcPts val="1200"/>
              </a:spcAft>
              <a:buFont typeface="Arial" panose="020B0604020202020204" pitchFamily="34" charset="0"/>
              <a:buChar char="•"/>
            </a:pPr>
            <a:r>
              <a:rPr lang="en-US" dirty="0">
                <a:latin typeface="+mj-lt"/>
              </a:rPr>
              <a:t>shares the resources of the same App Service plan</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Deployment Slots</a:t>
            </a:r>
          </a:p>
        </p:txBody>
      </p:sp>
    </p:spTree>
    <p:extLst>
      <p:ext uri="{BB962C8B-B14F-4D97-AF65-F5344CB8AC3E}">
        <p14:creationId xmlns:p14="http://schemas.microsoft.com/office/powerpoint/2010/main" val="20996061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55317"/>
            <a:ext cx="11506199" cy="4001095"/>
          </a:xfrm>
        </p:spPr>
        <p:txBody>
          <a:bodyPr/>
          <a:lstStyle/>
          <a:p>
            <a:pPr marL="0" indent="0">
              <a:buNone/>
            </a:pPr>
            <a:r>
              <a:rPr lang="en-US" dirty="0">
                <a:latin typeface="+mj-lt"/>
              </a:rPr>
              <a:t>The number of available deployment slots depends on the pricing tier of the App Service plan</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r>
              <a:rPr lang="en-US" dirty="0">
                <a:latin typeface="+mj-lt"/>
              </a:rPr>
              <a:t>Avoid  a cold start during swaps</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Slots and Tiers</a:t>
            </a:r>
          </a:p>
        </p:txBody>
      </p:sp>
      <p:graphicFrame>
        <p:nvGraphicFramePr>
          <p:cNvPr id="4" name="Table 4">
            <a:extLst>
              <a:ext uri="{FF2B5EF4-FFF2-40B4-BE49-F238E27FC236}">
                <a16:creationId xmlns:a16="http://schemas.microsoft.com/office/drawing/2014/main" id="{97D38AA8-B1CE-4485-BA27-60F59DB1CC55}"/>
              </a:ext>
            </a:extLst>
          </p:cNvPr>
          <p:cNvGraphicFramePr>
            <a:graphicFrameLocks/>
          </p:cNvGraphicFramePr>
          <p:nvPr>
            <p:extLst>
              <p:ext uri="{D42A27DB-BD31-4B8C-83A1-F6EECF244321}">
                <p14:modId xmlns:p14="http://schemas.microsoft.com/office/powerpoint/2010/main" val="790601773"/>
              </p:ext>
            </p:extLst>
          </p:nvPr>
        </p:nvGraphicFramePr>
        <p:xfrm>
          <a:off x="465138" y="1824137"/>
          <a:ext cx="9944136" cy="2773680"/>
        </p:xfrm>
        <a:graphic>
          <a:graphicData uri="http://schemas.openxmlformats.org/drawingml/2006/table">
            <a:tbl>
              <a:tblPr firstRow="1" bandRow="1">
                <a:tableStyleId>{5C22544A-7EE6-4342-B048-85BDC9FD1C3A}</a:tableStyleId>
              </a:tblPr>
              <a:tblGrid>
                <a:gridCol w="3838963">
                  <a:extLst>
                    <a:ext uri="{9D8B030D-6E8A-4147-A177-3AD203B41FA5}">
                      <a16:colId xmlns:a16="http://schemas.microsoft.com/office/drawing/2014/main" val="927635914"/>
                    </a:ext>
                  </a:extLst>
                </a:gridCol>
                <a:gridCol w="6105173">
                  <a:extLst>
                    <a:ext uri="{9D8B030D-6E8A-4147-A177-3AD203B41FA5}">
                      <a16:colId xmlns:a16="http://schemas.microsoft.com/office/drawing/2014/main" val="2762563281"/>
                    </a:ext>
                  </a:extLst>
                </a:gridCol>
              </a:tblGrid>
              <a:tr h="370840">
                <a:tc>
                  <a:txBody>
                    <a:bodyPr/>
                    <a:lstStyle/>
                    <a:p>
                      <a:r>
                        <a:rPr lang="en-US" sz="2000" b="1" dirty="0">
                          <a:solidFill>
                            <a:schemeClr val="bg1"/>
                          </a:solidFill>
                          <a:latin typeface="+mj-lt"/>
                        </a:rPr>
                        <a:t>Tier</a:t>
                      </a:r>
                    </a:p>
                  </a:txBody>
                  <a:tcPr anchor="ctr">
                    <a:solidFill>
                      <a:srgbClr val="3C6284"/>
                    </a:solidFill>
                  </a:tcPr>
                </a:tc>
                <a:tc>
                  <a:txBody>
                    <a:bodyPr/>
                    <a:lstStyle/>
                    <a:p>
                      <a:r>
                        <a:rPr lang="en-US" sz="2000" b="1" dirty="0">
                          <a:solidFill>
                            <a:schemeClr val="bg1"/>
                          </a:solidFill>
                          <a:latin typeface="+mj-lt"/>
                        </a:rPr>
                        <a:t>Maximum staging slots</a:t>
                      </a:r>
                    </a:p>
                  </a:txBody>
                  <a:tcPr anchor="ctr">
                    <a:solidFill>
                      <a:srgbClr val="3C6284"/>
                    </a:solidFill>
                  </a:tcPr>
                </a:tc>
                <a:extLst>
                  <a:ext uri="{0D108BD9-81ED-4DB2-BD59-A6C34878D82A}">
                    <a16:rowId xmlns:a16="http://schemas.microsoft.com/office/drawing/2014/main" val="1180287333"/>
                  </a:ext>
                </a:extLst>
              </a:tr>
              <a:tr h="370840">
                <a:tc>
                  <a:txBody>
                    <a:bodyPr/>
                    <a:lstStyle/>
                    <a:p>
                      <a:r>
                        <a:rPr lang="en-US" sz="2000">
                          <a:latin typeface="+mj-lt"/>
                        </a:rPr>
                        <a:t>Free</a:t>
                      </a:r>
                    </a:p>
                  </a:txBody>
                  <a:tcPr anchor="ctr"/>
                </a:tc>
                <a:tc>
                  <a:txBody>
                    <a:bodyPr/>
                    <a:lstStyle/>
                    <a:p>
                      <a:r>
                        <a:rPr lang="en-US" sz="2000" dirty="0">
                          <a:latin typeface="+mj-lt"/>
                        </a:rPr>
                        <a:t>0</a:t>
                      </a:r>
                    </a:p>
                  </a:txBody>
                  <a:tcPr anchor="ctr"/>
                </a:tc>
                <a:extLst>
                  <a:ext uri="{0D108BD9-81ED-4DB2-BD59-A6C34878D82A}">
                    <a16:rowId xmlns:a16="http://schemas.microsoft.com/office/drawing/2014/main" val="95881608"/>
                  </a:ext>
                </a:extLst>
              </a:tr>
              <a:tr h="370840">
                <a:tc>
                  <a:txBody>
                    <a:bodyPr/>
                    <a:lstStyle/>
                    <a:p>
                      <a:r>
                        <a:rPr lang="en-US" sz="2000" dirty="0">
                          <a:latin typeface="+mj-lt"/>
                        </a:rPr>
                        <a:t>Shared</a:t>
                      </a:r>
                    </a:p>
                  </a:txBody>
                  <a:tcPr anchor="ctr"/>
                </a:tc>
                <a:tc>
                  <a:txBody>
                    <a:bodyPr/>
                    <a:lstStyle/>
                    <a:p>
                      <a:r>
                        <a:rPr lang="en-US" sz="2000">
                          <a:latin typeface="+mj-lt"/>
                        </a:rPr>
                        <a:t>0</a:t>
                      </a:r>
                    </a:p>
                  </a:txBody>
                  <a:tcPr anchor="ctr"/>
                </a:tc>
                <a:extLst>
                  <a:ext uri="{0D108BD9-81ED-4DB2-BD59-A6C34878D82A}">
                    <a16:rowId xmlns:a16="http://schemas.microsoft.com/office/drawing/2014/main" val="1850414436"/>
                  </a:ext>
                </a:extLst>
              </a:tr>
              <a:tr h="370840">
                <a:tc>
                  <a:txBody>
                    <a:bodyPr/>
                    <a:lstStyle/>
                    <a:p>
                      <a:r>
                        <a:rPr lang="en-US" sz="2000">
                          <a:latin typeface="+mj-lt"/>
                        </a:rPr>
                        <a:t>Basic</a:t>
                      </a:r>
                    </a:p>
                  </a:txBody>
                  <a:tcPr anchor="ctr"/>
                </a:tc>
                <a:tc>
                  <a:txBody>
                    <a:bodyPr/>
                    <a:lstStyle/>
                    <a:p>
                      <a:r>
                        <a:rPr lang="en-US" sz="2000">
                          <a:latin typeface="+mj-lt"/>
                        </a:rPr>
                        <a:t>0</a:t>
                      </a:r>
                    </a:p>
                  </a:txBody>
                  <a:tcPr anchor="ctr"/>
                </a:tc>
                <a:extLst>
                  <a:ext uri="{0D108BD9-81ED-4DB2-BD59-A6C34878D82A}">
                    <a16:rowId xmlns:a16="http://schemas.microsoft.com/office/drawing/2014/main" val="3027197899"/>
                  </a:ext>
                </a:extLst>
              </a:tr>
              <a:tr h="370840">
                <a:tc>
                  <a:txBody>
                    <a:bodyPr/>
                    <a:lstStyle/>
                    <a:p>
                      <a:r>
                        <a:rPr lang="en-US" sz="2000">
                          <a:latin typeface="+mj-lt"/>
                        </a:rPr>
                        <a:t>Standard</a:t>
                      </a:r>
                    </a:p>
                  </a:txBody>
                  <a:tcPr anchor="ctr"/>
                </a:tc>
                <a:tc>
                  <a:txBody>
                    <a:bodyPr/>
                    <a:lstStyle/>
                    <a:p>
                      <a:r>
                        <a:rPr lang="en-US" sz="2000">
                          <a:latin typeface="+mj-lt"/>
                        </a:rPr>
                        <a:t>5</a:t>
                      </a:r>
                    </a:p>
                  </a:txBody>
                  <a:tcPr anchor="ctr"/>
                </a:tc>
                <a:extLst>
                  <a:ext uri="{0D108BD9-81ED-4DB2-BD59-A6C34878D82A}">
                    <a16:rowId xmlns:a16="http://schemas.microsoft.com/office/drawing/2014/main" val="23309585"/>
                  </a:ext>
                </a:extLst>
              </a:tr>
              <a:tr h="370840">
                <a:tc>
                  <a:txBody>
                    <a:bodyPr/>
                    <a:lstStyle/>
                    <a:p>
                      <a:r>
                        <a:rPr lang="en-US" sz="2000">
                          <a:latin typeface="+mj-lt"/>
                        </a:rPr>
                        <a:t>Premium</a:t>
                      </a:r>
                    </a:p>
                  </a:txBody>
                  <a:tcPr anchor="ctr"/>
                </a:tc>
                <a:tc>
                  <a:txBody>
                    <a:bodyPr/>
                    <a:lstStyle/>
                    <a:p>
                      <a:r>
                        <a:rPr lang="en-US" sz="2000">
                          <a:latin typeface="+mj-lt"/>
                        </a:rPr>
                        <a:t>20</a:t>
                      </a:r>
                    </a:p>
                  </a:txBody>
                  <a:tcPr anchor="ctr"/>
                </a:tc>
                <a:extLst>
                  <a:ext uri="{0D108BD9-81ED-4DB2-BD59-A6C34878D82A}">
                    <a16:rowId xmlns:a16="http://schemas.microsoft.com/office/drawing/2014/main" val="2919546941"/>
                  </a:ext>
                </a:extLst>
              </a:tr>
              <a:tr h="370840">
                <a:tc>
                  <a:txBody>
                    <a:bodyPr/>
                    <a:lstStyle/>
                    <a:p>
                      <a:r>
                        <a:rPr lang="en-US" sz="2000" dirty="0">
                          <a:latin typeface="+mj-lt"/>
                        </a:rPr>
                        <a:t>Isolated</a:t>
                      </a:r>
                    </a:p>
                  </a:txBody>
                  <a:tcPr anchor="ctr"/>
                </a:tc>
                <a:tc>
                  <a:txBody>
                    <a:bodyPr/>
                    <a:lstStyle/>
                    <a:p>
                      <a:r>
                        <a:rPr lang="en-US" sz="2000" dirty="0">
                          <a:latin typeface="+mj-lt"/>
                        </a:rPr>
                        <a:t>20</a:t>
                      </a:r>
                    </a:p>
                  </a:txBody>
                  <a:tcPr anchor="ctr"/>
                </a:tc>
                <a:extLst>
                  <a:ext uri="{0D108BD9-81ED-4DB2-BD59-A6C34878D82A}">
                    <a16:rowId xmlns:a16="http://schemas.microsoft.com/office/drawing/2014/main" val="3962600617"/>
                  </a:ext>
                </a:extLst>
              </a:tr>
            </a:tbl>
          </a:graphicData>
        </a:graphic>
      </p:graphicFrame>
    </p:spTree>
    <p:extLst>
      <p:ext uri="{BB962C8B-B14F-4D97-AF65-F5344CB8AC3E}">
        <p14:creationId xmlns:p14="http://schemas.microsoft.com/office/powerpoint/2010/main" val="28039131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a:xfrm>
            <a:off x="544882" y="553935"/>
            <a:ext cx="11533187" cy="411162"/>
          </a:xfrm>
        </p:spPr>
        <p:txBody>
          <a:bodyPr/>
          <a:lstStyle/>
          <a:p>
            <a:r>
              <a:rPr lang="en-US" b="1" dirty="0"/>
              <a:t>Create a Deployment Slot</a:t>
            </a:r>
          </a:p>
        </p:txBody>
      </p:sp>
      <p:pic>
        <p:nvPicPr>
          <p:cNvPr id="4" name="Picture 3">
            <a:extLst>
              <a:ext uri="{FF2B5EF4-FFF2-40B4-BE49-F238E27FC236}">
                <a16:creationId xmlns:a16="http://schemas.microsoft.com/office/drawing/2014/main" id="{CC79E94D-96C7-4571-9AA5-DF65C68A6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303" y="1228396"/>
            <a:ext cx="4716001" cy="2268866"/>
          </a:xfrm>
          <a:prstGeom prst="rect">
            <a:avLst/>
          </a:prstGeom>
        </p:spPr>
      </p:pic>
      <p:pic>
        <p:nvPicPr>
          <p:cNvPr id="6" name="Picture 5">
            <a:extLst>
              <a:ext uri="{FF2B5EF4-FFF2-40B4-BE49-F238E27FC236}">
                <a16:creationId xmlns:a16="http://schemas.microsoft.com/office/drawing/2014/main" id="{6174E9F5-29DF-43ED-92C0-CE840AADC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303" y="3612698"/>
            <a:ext cx="6798684" cy="2905739"/>
          </a:xfrm>
          <a:prstGeom prst="rect">
            <a:avLst/>
          </a:prstGeom>
        </p:spPr>
      </p:pic>
    </p:spTree>
    <p:extLst>
      <p:ext uri="{BB962C8B-B14F-4D97-AF65-F5344CB8AC3E}">
        <p14:creationId xmlns:p14="http://schemas.microsoft.com/office/powerpoint/2010/main" val="10950946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Access a Deployment Slot</a:t>
            </a:r>
          </a:p>
        </p:txBody>
      </p:sp>
      <p:pic>
        <p:nvPicPr>
          <p:cNvPr id="4" name="Picture 3">
            <a:extLst>
              <a:ext uri="{FF2B5EF4-FFF2-40B4-BE49-F238E27FC236}">
                <a16:creationId xmlns:a16="http://schemas.microsoft.com/office/drawing/2014/main" id="{9335F69A-7E9A-412B-901D-FA9CE3FD9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678" y="1558353"/>
            <a:ext cx="10206169" cy="4103711"/>
          </a:xfrm>
          <a:prstGeom prst="rect">
            <a:avLst/>
          </a:prstGeom>
        </p:spPr>
      </p:pic>
    </p:spTree>
    <p:extLst>
      <p:ext uri="{BB962C8B-B14F-4D97-AF65-F5344CB8AC3E}">
        <p14:creationId xmlns:p14="http://schemas.microsoft.com/office/powerpoint/2010/main" val="1569106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Implement Azure Functions</a:t>
            </a:r>
          </a:p>
        </p:txBody>
      </p:sp>
      <p:pic>
        <p:nvPicPr>
          <p:cNvPr id="3" name="Graphic 5" descr="Azure Functions logo">
            <a:extLst>
              <a:ext uri="{FF2B5EF4-FFF2-40B4-BE49-F238E27FC236}">
                <a16:creationId xmlns:a16="http://schemas.microsoft.com/office/drawing/2014/main" id="{DE5C1410-E38C-485F-B6C0-4C15739438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494334" y="5334104"/>
            <a:ext cx="1416543" cy="1296612"/>
          </a:xfrm>
          <a:prstGeom prst="rect">
            <a:avLst/>
          </a:prstGeom>
        </p:spPr>
      </p:pic>
    </p:spTree>
    <p:extLst>
      <p:ext uri="{BB962C8B-B14F-4D97-AF65-F5344CB8AC3E}">
        <p14:creationId xmlns:p14="http://schemas.microsoft.com/office/powerpoint/2010/main" val="35734816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A1B79-792A-437D-A108-834D0F97BE59}"/>
              </a:ext>
            </a:extLst>
          </p:cNvPr>
          <p:cNvSpPr>
            <a:spLocks noGrp="1"/>
          </p:cNvSpPr>
          <p:nvPr>
            <p:ph type="title"/>
          </p:nvPr>
        </p:nvSpPr>
        <p:spPr/>
        <p:txBody>
          <a:bodyPr/>
          <a:lstStyle/>
          <a:p>
            <a:r>
              <a:rPr lang="en-GB" b="1" dirty="0"/>
              <a:t>Azure Functions (1 of 2)</a:t>
            </a:r>
          </a:p>
        </p:txBody>
      </p:sp>
      <p:sp>
        <p:nvSpPr>
          <p:cNvPr id="5" name="Text Placeholder 4">
            <a:extLst>
              <a:ext uri="{FF2B5EF4-FFF2-40B4-BE49-F238E27FC236}">
                <a16:creationId xmlns:a16="http://schemas.microsoft.com/office/drawing/2014/main" id="{222AE6FC-A6F9-45A9-AB61-D3CD17A957BD}"/>
              </a:ext>
            </a:extLst>
          </p:cNvPr>
          <p:cNvSpPr>
            <a:spLocks noGrp="1"/>
          </p:cNvSpPr>
          <p:nvPr>
            <p:ph type="body" sz="quarter" idx="17"/>
          </p:nvPr>
        </p:nvSpPr>
        <p:spPr>
          <a:xfrm>
            <a:off x="430967" y="1568056"/>
            <a:ext cx="5300149" cy="4386201"/>
          </a:xfrm>
        </p:spPr>
        <p:txBody>
          <a:bodyPr vert="horz" wrap="square" lIns="0" tIns="0" rIns="0" bIns="0" rtlCol="0" anchor="t">
            <a:spAutoFit/>
          </a:bodyPr>
          <a:lstStyle/>
          <a:p>
            <a:pPr marL="342900" indent="-342900">
              <a:buFont typeface="Arial" panose="020B0604020202020204" pitchFamily="34" charset="0"/>
              <a:buChar char="•"/>
            </a:pPr>
            <a:r>
              <a:rPr lang="en-US" sz="2000" dirty="0">
                <a:latin typeface="+mj-lt"/>
              </a:rPr>
              <a:t>Run code based on HTTP requests</a:t>
            </a: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r>
              <a:rPr lang="en-US" sz="2000" dirty="0">
                <a:latin typeface="+mj-lt"/>
              </a:rPr>
              <a:t>Schedule code to run at predefined times</a:t>
            </a: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r>
              <a:rPr lang="en-US" sz="2000" dirty="0">
                <a:latin typeface="+mj-lt"/>
              </a:rPr>
              <a:t>Process new and modified:</a:t>
            </a:r>
          </a:p>
          <a:p>
            <a:pPr marL="800100" lvl="2" indent="-342900">
              <a:buFont typeface="Arial" panose="020B0604020202020204" pitchFamily="34" charset="0"/>
              <a:buChar char="•"/>
            </a:pPr>
            <a:endParaRPr lang="en-US" sz="1600" dirty="0"/>
          </a:p>
          <a:p>
            <a:pPr marL="800100" lvl="2" indent="-342900">
              <a:buFont typeface="Arial" panose="020B0604020202020204" pitchFamily="34" charset="0"/>
              <a:buChar char="•"/>
            </a:pPr>
            <a:r>
              <a:rPr lang="en-US" sz="1800" b="1" dirty="0"/>
              <a:t>Azure Cosmos DB documents</a:t>
            </a:r>
          </a:p>
          <a:p>
            <a:pPr marL="800100" lvl="2" indent="-342900">
              <a:buFont typeface="Arial" panose="020B0604020202020204" pitchFamily="34" charset="0"/>
              <a:buChar char="•"/>
            </a:pPr>
            <a:r>
              <a:rPr lang="en-US" sz="1800" b="1" dirty="0"/>
              <a:t>Azure Storage blobs</a:t>
            </a:r>
          </a:p>
          <a:p>
            <a:pPr marL="800100" lvl="2" indent="-342900">
              <a:buFont typeface="Arial" panose="020B0604020202020204" pitchFamily="34" charset="0"/>
              <a:buChar char="•"/>
            </a:pPr>
            <a:r>
              <a:rPr lang="en-US" sz="1800" b="1" dirty="0"/>
              <a:t>Azure Queue storage messages</a:t>
            </a:r>
          </a:p>
          <a:p>
            <a:pPr marL="800100" lvl="2" indent="-342900">
              <a:buFont typeface="Arial" panose="020B0604020202020204" pitchFamily="34" charset="0"/>
              <a:buChar char="•"/>
            </a:pPr>
            <a:endParaRPr lang="en-US" sz="2000" dirty="0">
              <a:solidFill>
                <a:srgbClr val="000000"/>
              </a:solidFill>
            </a:endParaRPr>
          </a:p>
          <a:p>
            <a:pPr marL="342900" indent="-342900">
              <a:buFont typeface="Arial" panose="020B0604020202020204" pitchFamily="34" charset="0"/>
              <a:buChar char="•"/>
            </a:pPr>
            <a:r>
              <a:rPr lang="en-US" sz="2000" dirty="0">
                <a:latin typeface="+mj-lt"/>
              </a:rPr>
              <a:t>Respond to Azure Event Grid events by using subscriptions and filters</a:t>
            </a: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r>
              <a:rPr lang="en-US" sz="2000" dirty="0">
                <a:latin typeface="+mj-lt"/>
              </a:rPr>
              <a:t>Respond to high volumes of Azure Event Hubs events</a:t>
            </a: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r>
              <a:rPr lang="en-US" sz="2000" dirty="0">
                <a:latin typeface="+mj-lt"/>
              </a:rPr>
              <a:t>Respond to Azure Service Bus queue and topic messages</a:t>
            </a:r>
          </a:p>
        </p:txBody>
      </p:sp>
      <p:grpSp>
        <p:nvGrpSpPr>
          <p:cNvPr id="7" name="Group 6" descr="The diagram depicts the Microsoft Azure services that support direct integration with Azure Functions.">
            <a:extLst>
              <a:ext uri="{FF2B5EF4-FFF2-40B4-BE49-F238E27FC236}">
                <a16:creationId xmlns:a16="http://schemas.microsoft.com/office/drawing/2014/main" id="{AC43EB75-1723-44F4-BA27-7047194BA30A}"/>
              </a:ext>
            </a:extLst>
          </p:cNvPr>
          <p:cNvGrpSpPr/>
          <p:nvPr/>
        </p:nvGrpSpPr>
        <p:grpSpPr>
          <a:xfrm>
            <a:off x="6528390" y="1616149"/>
            <a:ext cx="5246651" cy="4024454"/>
            <a:chOff x="2633335" y="1260024"/>
            <a:chExt cx="7290797" cy="5010488"/>
          </a:xfrm>
        </p:grpSpPr>
        <p:cxnSp>
          <p:nvCxnSpPr>
            <p:cNvPr id="8" name="Straight Connector 7">
              <a:extLst>
                <a:ext uri="{FF2B5EF4-FFF2-40B4-BE49-F238E27FC236}">
                  <a16:creationId xmlns:a16="http://schemas.microsoft.com/office/drawing/2014/main" id="{416D1CFE-EFE4-4768-9C5E-D890D48A4C05}"/>
                </a:ext>
              </a:extLst>
            </p:cNvPr>
            <p:cNvCxnSpPr>
              <a:cxnSpLocks/>
              <a:stCxn id="35" idx="1"/>
            </p:cNvCxnSpPr>
            <p:nvPr/>
          </p:nvCxnSpPr>
          <p:spPr>
            <a:xfrm flipH="1" flipV="1">
              <a:off x="3251449" y="1950561"/>
              <a:ext cx="2475897" cy="1379174"/>
            </a:xfrm>
            <a:prstGeom prst="line">
              <a:avLst/>
            </a:prstGeom>
            <a:ln w="38100" cap="rnd">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FDA9BB-EEB6-4775-AFB9-10E11A00A283}"/>
                </a:ext>
              </a:extLst>
            </p:cNvPr>
            <p:cNvCxnSpPr>
              <a:cxnSpLocks/>
              <a:endCxn id="25" idx="2"/>
            </p:cNvCxnSpPr>
            <p:nvPr/>
          </p:nvCxnSpPr>
          <p:spPr>
            <a:xfrm flipH="1" flipV="1">
              <a:off x="5097752" y="2108026"/>
              <a:ext cx="978416" cy="924479"/>
            </a:xfrm>
            <a:prstGeom prst="line">
              <a:avLst/>
            </a:prstGeom>
            <a:ln w="38100" cap="rnd">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46AEDA1-8E5F-4303-9357-E4AD41B523F4}"/>
                </a:ext>
              </a:extLst>
            </p:cNvPr>
            <p:cNvCxnSpPr>
              <a:cxnSpLocks/>
            </p:cNvCxnSpPr>
            <p:nvPr/>
          </p:nvCxnSpPr>
          <p:spPr>
            <a:xfrm flipV="1">
              <a:off x="6220001" y="2092975"/>
              <a:ext cx="827545" cy="956982"/>
            </a:xfrm>
            <a:prstGeom prst="line">
              <a:avLst/>
            </a:prstGeom>
            <a:ln w="38100" cap="rnd">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F0B3F42-6D2C-4A9D-AE40-2550BBCEA604}"/>
                </a:ext>
              </a:extLst>
            </p:cNvPr>
            <p:cNvCxnSpPr>
              <a:cxnSpLocks/>
            </p:cNvCxnSpPr>
            <p:nvPr/>
          </p:nvCxnSpPr>
          <p:spPr>
            <a:xfrm flipV="1">
              <a:off x="6425020" y="2166309"/>
              <a:ext cx="1946032" cy="1201176"/>
            </a:xfrm>
            <a:prstGeom prst="line">
              <a:avLst/>
            </a:prstGeom>
            <a:ln w="38100" cap="rnd">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2530AD-5199-4768-AB2D-41DB5A91FFAD}"/>
                </a:ext>
              </a:extLst>
            </p:cNvPr>
            <p:cNvCxnSpPr>
              <a:cxnSpLocks/>
              <a:stCxn id="35" idx="1"/>
              <a:endCxn id="38" idx="3"/>
            </p:cNvCxnSpPr>
            <p:nvPr/>
          </p:nvCxnSpPr>
          <p:spPr>
            <a:xfrm flipH="1">
              <a:off x="4987820" y="3329735"/>
              <a:ext cx="739526" cy="282411"/>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A8AED43-69C3-4BBA-A9D8-3712C30C29AB}"/>
                </a:ext>
              </a:extLst>
            </p:cNvPr>
            <p:cNvCxnSpPr>
              <a:cxnSpLocks/>
              <a:endCxn id="37" idx="1"/>
            </p:cNvCxnSpPr>
            <p:nvPr/>
          </p:nvCxnSpPr>
          <p:spPr>
            <a:xfrm>
              <a:off x="6458277" y="3367483"/>
              <a:ext cx="1379477" cy="374785"/>
            </a:xfrm>
            <a:prstGeom prst="line">
              <a:avLst/>
            </a:prstGeom>
            <a:ln w="38100" cap="rnd">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CA469F-E97D-4E46-9491-7605CFF9A757}"/>
                </a:ext>
              </a:extLst>
            </p:cNvPr>
            <p:cNvCxnSpPr>
              <a:cxnSpLocks/>
            </p:cNvCxnSpPr>
            <p:nvPr/>
          </p:nvCxnSpPr>
          <p:spPr>
            <a:xfrm flipH="1">
              <a:off x="3553276" y="3962104"/>
              <a:ext cx="1087778" cy="1278220"/>
            </a:xfrm>
            <a:prstGeom prst="line">
              <a:avLst/>
            </a:prstGeom>
            <a:ln w="38100" cap="rnd">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823A44-A2F5-481F-A844-BF00F7660E30}"/>
                </a:ext>
              </a:extLst>
            </p:cNvPr>
            <p:cNvCxnSpPr>
              <a:cxnSpLocks/>
            </p:cNvCxnSpPr>
            <p:nvPr/>
          </p:nvCxnSpPr>
          <p:spPr>
            <a:xfrm>
              <a:off x="4634500" y="3962104"/>
              <a:ext cx="13109" cy="1317964"/>
            </a:xfrm>
            <a:prstGeom prst="line">
              <a:avLst/>
            </a:prstGeom>
            <a:ln w="38100" cap="rnd">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6FBEC-26EE-46A6-9634-5CEE332D9622}"/>
                </a:ext>
              </a:extLst>
            </p:cNvPr>
            <p:cNvCxnSpPr>
              <a:cxnSpLocks/>
            </p:cNvCxnSpPr>
            <p:nvPr/>
          </p:nvCxnSpPr>
          <p:spPr>
            <a:xfrm>
              <a:off x="4634500" y="3944906"/>
              <a:ext cx="1096416" cy="1280478"/>
            </a:xfrm>
            <a:prstGeom prst="line">
              <a:avLst/>
            </a:prstGeom>
            <a:ln w="38100" cap="rnd">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02AE36-FC45-43DA-81D2-A53249186088}"/>
                </a:ext>
              </a:extLst>
            </p:cNvPr>
            <p:cNvCxnSpPr>
              <a:cxnSpLocks/>
            </p:cNvCxnSpPr>
            <p:nvPr/>
          </p:nvCxnSpPr>
          <p:spPr>
            <a:xfrm flipH="1">
              <a:off x="7208375" y="4150925"/>
              <a:ext cx="919972" cy="1045381"/>
            </a:xfrm>
            <a:prstGeom prst="line">
              <a:avLst/>
            </a:prstGeom>
            <a:ln w="38100" cap="rnd">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3F04CEF-D169-454F-8029-09E7ACAD44B1}"/>
                </a:ext>
              </a:extLst>
            </p:cNvPr>
            <p:cNvCxnSpPr>
              <a:cxnSpLocks/>
            </p:cNvCxnSpPr>
            <p:nvPr/>
          </p:nvCxnSpPr>
          <p:spPr>
            <a:xfrm>
              <a:off x="8128347" y="4150925"/>
              <a:ext cx="1011769" cy="1045381"/>
            </a:xfrm>
            <a:prstGeom prst="line">
              <a:avLst/>
            </a:prstGeom>
            <a:ln w="38100" cap="rnd">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689080-FD57-4396-9BC4-28496B40D34A}"/>
                </a:ext>
              </a:extLst>
            </p:cNvPr>
            <p:cNvSpPr txBox="1"/>
            <p:nvPr/>
          </p:nvSpPr>
          <p:spPr>
            <a:xfrm>
              <a:off x="5370264" y="3820423"/>
              <a:ext cx="1840381" cy="926785"/>
            </a:xfrm>
            <a:prstGeom prst="rect">
              <a:avLst/>
            </a:prstGeom>
            <a:solidFill>
              <a:schemeClr val="bg1"/>
            </a:solidFill>
          </p:spPr>
          <p:txBody>
            <a:bodyPr wrap="none" lIns="45720" tIns="27432" rIns="45720" bIns="27432" rtlCol="0">
              <a:spAutoFit/>
            </a:bodyPr>
            <a:lstStyle/>
            <a:p>
              <a:pPr algn="ctr"/>
              <a:r>
                <a:rPr lang="en-IN" sz="2400">
                  <a:gradFill>
                    <a:gsLst>
                      <a:gs pos="2917">
                        <a:schemeClr val="tx1"/>
                      </a:gs>
                      <a:gs pos="30000">
                        <a:schemeClr val="tx1"/>
                      </a:gs>
                    </a:gsLst>
                    <a:lin ang="5400000" scaled="0"/>
                  </a:gradFill>
                  <a:latin typeface="+mj-lt"/>
                </a:rPr>
                <a:t>Azure </a:t>
              </a:r>
            </a:p>
            <a:p>
              <a:pPr algn="ctr"/>
              <a:r>
                <a:rPr lang="en-IN" sz="2400">
                  <a:gradFill>
                    <a:gsLst>
                      <a:gs pos="2917">
                        <a:schemeClr val="tx1"/>
                      </a:gs>
                      <a:gs pos="30000">
                        <a:schemeClr val="tx1"/>
                      </a:gs>
                    </a:gsLst>
                    <a:lin ang="5400000" scaled="0"/>
                  </a:gradFill>
                  <a:latin typeface="+mj-lt"/>
                </a:rPr>
                <a:t>Functions</a:t>
              </a:r>
            </a:p>
          </p:txBody>
        </p:sp>
        <p:sp>
          <p:nvSpPr>
            <p:cNvPr id="20" name="TextBox 19">
              <a:extLst>
                <a:ext uri="{FF2B5EF4-FFF2-40B4-BE49-F238E27FC236}">
                  <a16:creationId xmlns:a16="http://schemas.microsoft.com/office/drawing/2014/main" id="{4C1F506C-2E4C-4705-B67E-114F0CD2ABBA}"/>
                </a:ext>
              </a:extLst>
            </p:cNvPr>
            <p:cNvSpPr txBox="1"/>
            <p:nvPr/>
          </p:nvSpPr>
          <p:spPr>
            <a:xfrm>
              <a:off x="7716256" y="2319770"/>
              <a:ext cx="1304646" cy="316112"/>
            </a:xfrm>
            <a:prstGeom prst="rect">
              <a:avLst/>
            </a:prstGeom>
            <a:solidFill>
              <a:schemeClr val="bg1"/>
            </a:solidFill>
          </p:spPr>
          <p:txBody>
            <a:bodyPr wrap="none" lIns="45720" tIns="27432" rIns="45720" bIns="27432" rtlCol="0">
              <a:spAutoFit/>
            </a:bodyPr>
            <a:lstStyle/>
            <a:p>
              <a:pPr algn="l"/>
              <a:r>
                <a:rPr lang="en-IN" sz="1400">
                  <a:gradFill>
                    <a:gsLst>
                      <a:gs pos="2917">
                        <a:schemeClr val="tx1"/>
                      </a:gs>
                      <a:gs pos="30000">
                        <a:schemeClr val="tx1"/>
                      </a:gs>
                    </a:gsLst>
                    <a:lin ang="5400000" scaled="0"/>
                  </a:gradFill>
                  <a:latin typeface="+mj-lt"/>
                </a:rPr>
                <a:t>Cosmos DB</a:t>
              </a:r>
            </a:p>
          </p:txBody>
        </p:sp>
        <p:pic>
          <p:nvPicPr>
            <p:cNvPr id="21" name="Picture 20" descr="A picture containing vector graphics&#10;&#10;Description automatically generated">
              <a:extLst>
                <a:ext uri="{FF2B5EF4-FFF2-40B4-BE49-F238E27FC236}">
                  <a16:creationId xmlns:a16="http://schemas.microsoft.com/office/drawing/2014/main" id="{7C1244BF-778C-4F6D-94C8-90CBA1A601A6}"/>
                </a:ext>
              </a:extLst>
            </p:cNvPr>
            <p:cNvPicPr>
              <a:picLocks noChangeAspect="1"/>
            </p:cNvPicPr>
            <p:nvPr/>
          </p:nvPicPr>
          <p:blipFill>
            <a:blip r:embed="rId3"/>
            <a:stretch>
              <a:fillRect/>
            </a:stretch>
          </p:blipFill>
          <p:spPr>
            <a:xfrm>
              <a:off x="6559858" y="1360010"/>
              <a:ext cx="780290" cy="780290"/>
            </a:xfrm>
            <a:prstGeom prst="rect">
              <a:avLst/>
            </a:prstGeom>
          </p:spPr>
        </p:pic>
        <p:sp>
          <p:nvSpPr>
            <p:cNvPr id="22" name="TextBox 21">
              <a:extLst>
                <a:ext uri="{FF2B5EF4-FFF2-40B4-BE49-F238E27FC236}">
                  <a16:creationId xmlns:a16="http://schemas.microsoft.com/office/drawing/2014/main" id="{ED8099F1-59BD-49F4-9B8B-690518F692C7}"/>
                </a:ext>
              </a:extLst>
            </p:cNvPr>
            <p:cNvSpPr txBox="1"/>
            <p:nvPr/>
          </p:nvSpPr>
          <p:spPr>
            <a:xfrm>
              <a:off x="6190808" y="2288623"/>
              <a:ext cx="1292578" cy="316112"/>
            </a:xfrm>
            <a:prstGeom prst="rect">
              <a:avLst/>
            </a:prstGeom>
            <a:solidFill>
              <a:schemeClr val="bg1"/>
            </a:solidFill>
          </p:spPr>
          <p:txBody>
            <a:bodyPr wrap="none" lIns="45720" tIns="27432" rIns="45720" bIns="27432" rtlCol="0">
              <a:spAutoFit/>
            </a:bodyPr>
            <a:lstStyle/>
            <a:p>
              <a:pPr algn="l"/>
              <a:r>
                <a:rPr lang="en-IN" sz="1400">
                  <a:gradFill>
                    <a:gsLst>
                      <a:gs pos="2917">
                        <a:schemeClr val="tx1"/>
                      </a:gs>
                      <a:gs pos="30000">
                        <a:schemeClr val="tx1"/>
                      </a:gs>
                    </a:gsLst>
                    <a:lin ang="5400000" scaled="0"/>
                  </a:gradFill>
                  <a:latin typeface="+mj-lt"/>
                </a:rPr>
                <a:t>Event Hubs</a:t>
              </a:r>
            </a:p>
          </p:txBody>
        </p:sp>
        <p:pic>
          <p:nvPicPr>
            <p:cNvPr id="23" name="Picture 22" descr="A picture containing vector graphics&#10;&#10;Description automatically generated">
              <a:extLst>
                <a:ext uri="{FF2B5EF4-FFF2-40B4-BE49-F238E27FC236}">
                  <a16:creationId xmlns:a16="http://schemas.microsoft.com/office/drawing/2014/main" id="{3E4F2471-1A8E-4A20-8AB1-3FB9CE810C19}"/>
                </a:ext>
              </a:extLst>
            </p:cNvPr>
            <p:cNvPicPr>
              <a:picLocks noChangeAspect="1"/>
            </p:cNvPicPr>
            <p:nvPr/>
          </p:nvPicPr>
          <p:blipFill>
            <a:blip r:embed="rId4"/>
            <a:stretch>
              <a:fillRect/>
            </a:stretch>
          </p:blipFill>
          <p:spPr>
            <a:xfrm>
              <a:off x="2810922" y="1360010"/>
              <a:ext cx="780290" cy="780290"/>
            </a:xfrm>
            <a:prstGeom prst="rect">
              <a:avLst/>
            </a:prstGeom>
          </p:spPr>
        </p:pic>
        <p:sp>
          <p:nvSpPr>
            <p:cNvPr id="24" name="TextBox 23">
              <a:extLst>
                <a:ext uri="{FF2B5EF4-FFF2-40B4-BE49-F238E27FC236}">
                  <a16:creationId xmlns:a16="http://schemas.microsoft.com/office/drawing/2014/main" id="{CD4C4833-0C30-4F38-8C69-A1C7D4CCF316}"/>
                </a:ext>
              </a:extLst>
            </p:cNvPr>
            <p:cNvSpPr txBox="1"/>
            <p:nvPr/>
          </p:nvSpPr>
          <p:spPr>
            <a:xfrm>
              <a:off x="2633335" y="2288623"/>
              <a:ext cx="1955327" cy="316112"/>
            </a:xfrm>
            <a:prstGeom prst="rect">
              <a:avLst/>
            </a:prstGeom>
            <a:solidFill>
              <a:schemeClr val="bg1"/>
            </a:solidFill>
          </p:spPr>
          <p:txBody>
            <a:bodyPr wrap="none" lIns="45720" tIns="27432" rIns="45720" bIns="27432" rtlCol="0">
              <a:spAutoFit/>
            </a:bodyPr>
            <a:lstStyle/>
            <a:p>
              <a:pPr algn="l"/>
              <a:r>
                <a:rPr lang="en-IN" sz="1400">
                  <a:gradFill>
                    <a:gsLst>
                      <a:gs pos="2917">
                        <a:schemeClr val="tx1"/>
                      </a:gs>
                      <a:gs pos="30000">
                        <a:schemeClr val="tx1"/>
                      </a:gs>
                    </a:gsLst>
                    <a:lin ang="5400000" scaled="0"/>
                  </a:gradFill>
                  <a:latin typeface="+mj-lt"/>
                </a:rPr>
                <a:t>Notification Hubs</a:t>
              </a:r>
            </a:p>
          </p:txBody>
        </p:sp>
        <p:sp>
          <p:nvSpPr>
            <p:cNvPr id="26" name="TextBox 25">
              <a:extLst>
                <a:ext uri="{FF2B5EF4-FFF2-40B4-BE49-F238E27FC236}">
                  <a16:creationId xmlns:a16="http://schemas.microsoft.com/office/drawing/2014/main" id="{932D11FA-2CD8-4867-98BB-E5EAC3BC981B}"/>
                </a:ext>
              </a:extLst>
            </p:cNvPr>
            <p:cNvSpPr txBox="1"/>
            <p:nvPr/>
          </p:nvSpPr>
          <p:spPr>
            <a:xfrm>
              <a:off x="4782117" y="2288623"/>
              <a:ext cx="1196104" cy="316112"/>
            </a:xfrm>
            <a:prstGeom prst="rect">
              <a:avLst/>
            </a:prstGeom>
            <a:solidFill>
              <a:schemeClr val="bg1"/>
            </a:solidFill>
          </p:spPr>
          <p:txBody>
            <a:bodyPr wrap="none" lIns="45720" tIns="27432" rIns="45720" bIns="27432" rtlCol="0">
              <a:spAutoFit/>
            </a:bodyPr>
            <a:lstStyle/>
            <a:p>
              <a:pPr algn="l"/>
              <a:r>
                <a:rPr lang="en-IN" sz="1400">
                  <a:gradFill>
                    <a:gsLst>
                      <a:gs pos="2917">
                        <a:schemeClr val="tx1"/>
                      </a:gs>
                      <a:gs pos="30000">
                        <a:schemeClr val="tx1"/>
                      </a:gs>
                    </a:gsLst>
                    <a:lin ang="5400000" scaled="0"/>
                  </a:gradFill>
                  <a:latin typeface="+mj-lt"/>
                </a:rPr>
                <a:t>Event Grid</a:t>
              </a:r>
            </a:p>
          </p:txBody>
        </p:sp>
        <p:sp>
          <p:nvSpPr>
            <p:cNvPr id="27" name="TextBox 26">
              <a:extLst>
                <a:ext uri="{FF2B5EF4-FFF2-40B4-BE49-F238E27FC236}">
                  <a16:creationId xmlns:a16="http://schemas.microsoft.com/office/drawing/2014/main" id="{F6C5F7D5-4A26-47FF-B35B-78AD2899F4C7}"/>
                </a:ext>
              </a:extLst>
            </p:cNvPr>
            <p:cNvSpPr txBox="1"/>
            <p:nvPr/>
          </p:nvSpPr>
          <p:spPr>
            <a:xfrm>
              <a:off x="4125202" y="4199666"/>
              <a:ext cx="1037231" cy="316112"/>
            </a:xfrm>
            <a:prstGeom prst="rect">
              <a:avLst/>
            </a:prstGeom>
            <a:solidFill>
              <a:schemeClr val="bg1"/>
            </a:solidFill>
          </p:spPr>
          <p:txBody>
            <a:bodyPr wrap="none" lIns="91440" tIns="27432" rIns="91440" bIns="27432" rtlCol="0">
              <a:spAutoFit/>
            </a:bodyPr>
            <a:lstStyle/>
            <a:p>
              <a:pPr algn="l"/>
              <a:r>
                <a:rPr lang="en-IN" sz="1400">
                  <a:gradFill>
                    <a:gsLst>
                      <a:gs pos="2917">
                        <a:schemeClr val="tx1"/>
                      </a:gs>
                      <a:gs pos="30000">
                        <a:schemeClr val="tx1"/>
                      </a:gs>
                    </a:gsLst>
                    <a:lin ang="5400000" scaled="0"/>
                  </a:gradFill>
                  <a:latin typeface="+mj-lt"/>
                </a:rPr>
                <a:t>Storage</a:t>
              </a:r>
            </a:p>
          </p:txBody>
        </p:sp>
        <p:sp>
          <p:nvSpPr>
            <p:cNvPr id="28" name="TextBox 27">
              <a:extLst>
                <a:ext uri="{FF2B5EF4-FFF2-40B4-BE49-F238E27FC236}">
                  <a16:creationId xmlns:a16="http://schemas.microsoft.com/office/drawing/2014/main" id="{099D435D-C668-47AF-8286-7EFF74AB0D29}"/>
                </a:ext>
              </a:extLst>
            </p:cNvPr>
            <p:cNvSpPr txBox="1"/>
            <p:nvPr/>
          </p:nvSpPr>
          <p:spPr>
            <a:xfrm>
              <a:off x="3280951" y="5930336"/>
              <a:ext cx="805859" cy="316112"/>
            </a:xfrm>
            <a:prstGeom prst="rect">
              <a:avLst/>
            </a:prstGeom>
            <a:solidFill>
              <a:schemeClr val="bg1"/>
            </a:solidFill>
          </p:spPr>
          <p:txBody>
            <a:bodyPr wrap="none" lIns="45720" tIns="27432" rIns="45720" bIns="27432" rtlCol="0">
              <a:spAutoFit/>
            </a:bodyPr>
            <a:lstStyle/>
            <a:p>
              <a:pPr algn="l"/>
              <a:r>
                <a:rPr lang="en-IN" sz="1400">
                  <a:gradFill>
                    <a:gsLst>
                      <a:gs pos="2917">
                        <a:schemeClr val="tx1"/>
                      </a:gs>
                      <a:gs pos="30000">
                        <a:schemeClr val="tx1"/>
                      </a:gs>
                    </a:gsLst>
                    <a:lin ang="5400000" scaled="0"/>
                  </a:gradFill>
                  <a:latin typeface="+mj-lt"/>
                </a:rPr>
                <a:t>Queue</a:t>
              </a:r>
            </a:p>
          </p:txBody>
        </p:sp>
        <p:sp>
          <p:nvSpPr>
            <p:cNvPr id="29" name="TextBox 28">
              <a:extLst>
                <a:ext uri="{FF2B5EF4-FFF2-40B4-BE49-F238E27FC236}">
                  <a16:creationId xmlns:a16="http://schemas.microsoft.com/office/drawing/2014/main" id="{F7031CD9-5B2C-4B11-9387-C83F3E32D980}"/>
                </a:ext>
              </a:extLst>
            </p:cNvPr>
            <p:cNvSpPr txBox="1"/>
            <p:nvPr/>
          </p:nvSpPr>
          <p:spPr>
            <a:xfrm>
              <a:off x="4423705" y="5954400"/>
              <a:ext cx="592387" cy="316112"/>
            </a:xfrm>
            <a:prstGeom prst="rect">
              <a:avLst/>
            </a:prstGeom>
            <a:solidFill>
              <a:schemeClr val="bg1"/>
            </a:solidFill>
          </p:spPr>
          <p:txBody>
            <a:bodyPr wrap="none" lIns="45720" tIns="27432" rIns="45720" bIns="27432" rtlCol="0">
              <a:spAutoFit/>
            </a:bodyPr>
            <a:lstStyle/>
            <a:p>
              <a:pPr algn="l"/>
              <a:r>
                <a:rPr lang="en-IN" sz="1400">
                  <a:gradFill>
                    <a:gsLst>
                      <a:gs pos="2917">
                        <a:schemeClr val="tx1"/>
                      </a:gs>
                      <a:gs pos="30000">
                        <a:schemeClr val="tx1"/>
                      </a:gs>
                    </a:gsLst>
                    <a:lin ang="5400000" scaled="0"/>
                  </a:gradFill>
                  <a:latin typeface="+mj-lt"/>
                </a:rPr>
                <a:t>Blob</a:t>
              </a:r>
            </a:p>
          </p:txBody>
        </p:sp>
        <p:sp>
          <p:nvSpPr>
            <p:cNvPr id="30" name="TextBox 29">
              <a:extLst>
                <a:ext uri="{FF2B5EF4-FFF2-40B4-BE49-F238E27FC236}">
                  <a16:creationId xmlns:a16="http://schemas.microsoft.com/office/drawing/2014/main" id="{6BED53E3-76D6-4763-9697-D3EE3A855FA8}"/>
                </a:ext>
              </a:extLst>
            </p:cNvPr>
            <p:cNvSpPr txBox="1"/>
            <p:nvPr/>
          </p:nvSpPr>
          <p:spPr>
            <a:xfrm>
              <a:off x="5437706" y="5930336"/>
              <a:ext cx="662505" cy="316112"/>
            </a:xfrm>
            <a:prstGeom prst="rect">
              <a:avLst/>
            </a:prstGeom>
            <a:solidFill>
              <a:schemeClr val="bg1"/>
            </a:solidFill>
          </p:spPr>
          <p:txBody>
            <a:bodyPr wrap="none" lIns="45720" tIns="27432" rIns="45720" bIns="27432" rtlCol="0">
              <a:spAutoFit/>
            </a:bodyPr>
            <a:lstStyle/>
            <a:p>
              <a:pPr algn="l"/>
              <a:r>
                <a:rPr lang="en-IN" sz="1400">
                  <a:gradFill>
                    <a:gsLst>
                      <a:gs pos="2917">
                        <a:schemeClr val="tx1"/>
                      </a:gs>
                      <a:gs pos="30000">
                        <a:schemeClr val="tx1"/>
                      </a:gs>
                    </a:gsLst>
                    <a:lin ang="5400000" scaled="0"/>
                  </a:gradFill>
                  <a:latin typeface="+mj-lt"/>
                </a:rPr>
                <a:t>Table</a:t>
              </a:r>
            </a:p>
          </p:txBody>
        </p:sp>
        <p:sp>
          <p:nvSpPr>
            <p:cNvPr id="31" name="TextBox 30">
              <a:extLst>
                <a:ext uri="{FF2B5EF4-FFF2-40B4-BE49-F238E27FC236}">
                  <a16:creationId xmlns:a16="http://schemas.microsoft.com/office/drawing/2014/main" id="{AADC1A63-322B-4CD1-87CD-EA45BF7C1515}"/>
                </a:ext>
              </a:extLst>
            </p:cNvPr>
            <p:cNvSpPr txBox="1"/>
            <p:nvPr/>
          </p:nvSpPr>
          <p:spPr>
            <a:xfrm>
              <a:off x="7047547" y="5930336"/>
              <a:ext cx="765053" cy="316112"/>
            </a:xfrm>
            <a:prstGeom prst="rect">
              <a:avLst/>
            </a:prstGeom>
            <a:solidFill>
              <a:schemeClr val="bg1"/>
            </a:solidFill>
          </p:spPr>
          <p:txBody>
            <a:bodyPr wrap="none" lIns="45720" tIns="27432" rIns="45720" bIns="27432" rtlCol="0">
              <a:spAutoFit/>
            </a:bodyPr>
            <a:lstStyle/>
            <a:p>
              <a:pPr algn="l"/>
              <a:r>
                <a:rPr lang="en-IN" sz="1400">
                  <a:gradFill>
                    <a:gsLst>
                      <a:gs pos="2917">
                        <a:schemeClr val="tx1"/>
                      </a:gs>
                      <a:gs pos="30000">
                        <a:schemeClr val="tx1"/>
                      </a:gs>
                    </a:gsLst>
                    <a:lin ang="5400000" scaled="0"/>
                  </a:gradFill>
                  <a:latin typeface="+mj-lt"/>
                </a:rPr>
                <a:t>Topics</a:t>
              </a:r>
            </a:p>
          </p:txBody>
        </p:sp>
        <p:sp>
          <p:nvSpPr>
            <p:cNvPr id="32" name="TextBox 31">
              <a:extLst>
                <a:ext uri="{FF2B5EF4-FFF2-40B4-BE49-F238E27FC236}">
                  <a16:creationId xmlns:a16="http://schemas.microsoft.com/office/drawing/2014/main" id="{4271A5F9-2367-4CCB-97CB-D8E30B49FB22}"/>
                </a:ext>
              </a:extLst>
            </p:cNvPr>
            <p:cNvSpPr txBox="1"/>
            <p:nvPr/>
          </p:nvSpPr>
          <p:spPr>
            <a:xfrm>
              <a:off x="8630659" y="5930336"/>
              <a:ext cx="904386" cy="316112"/>
            </a:xfrm>
            <a:prstGeom prst="rect">
              <a:avLst/>
            </a:prstGeom>
            <a:solidFill>
              <a:schemeClr val="bg1"/>
            </a:solidFill>
          </p:spPr>
          <p:txBody>
            <a:bodyPr wrap="none" lIns="45720" tIns="27432" rIns="45720" bIns="27432" rtlCol="0">
              <a:spAutoFit/>
            </a:bodyPr>
            <a:lstStyle/>
            <a:p>
              <a:pPr algn="l"/>
              <a:r>
                <a:rPr lang="en-IN" sz="1400">
                  <a:gradFill>
                    <a:gsLst>
                      <a:gs pos="2917">
                        <a:schemeClr val="tx1"/>
                      </a:gs>
                      <a:gs pos="30000">
                        <a:schemeClr val="tx1"/>
                      </a:gs>
                    </a:gsLst>
                    <a:lin ang="5400000" scaled="0"/>
                  </a:gradFill>
                  <a:latin typeface="+mj-lt"/>
                </a:rPr>
                <a:t>Queues</a:t>
              </a:r>
            </a:p>
          </p:txBody>
        </p:sp>
        <p:pic>
          <p:nvPicPr>
            <p:cNvPr id="33" name="Picture 32" descr="A close up of a sign&#10;&#10;Description automatically generated">
              <a:extLst>
                <a:ext uri="{FF2B5EF4-FFF2-40B4-BE49-F238E27FC236}">
                  <a16:creationId xmlns:a16="http://schemas.microsoft.com/office/drawing/2014/main" id="{431901EF-5CA6-4E66-B5DC-550698FE1681}"/>
                </a:ext>
              </a:extLst>
            </p:cNvPr>
            <p:cNvPicPr>
              <a:picLocks noChangeAspect="1"/>
            </p:cNvPicPr>
            <p:nvPr/>
          </p:nvPicPr>
          <p:blipFill>
            <a:blip r:embed="rId5"/>
            <a:stretch>
              <a:fillRect/>
            </a:stretch>
          </p:blipFill>
          <p:spPr>
            <a:xfrm>
              <a:off x="6966649" y="5131066"/>
              <a:ext cx="738172" cy="780290"/>
            </a:xfrm>
            <a:prstGeom prst="rect">
              <a:avLst/>
            </a:prstGeom>
          </p:spPr>
        </p:pic>
        <p:pic>
          <p:nvPicPr>
            <p:cNvPr id="34" name="Picture 33" descr="How Azure services integrate." title="Integrations">
              <a:extLst>
                <a:ext uri="{FF2B5EF4-FFF2-40B4-BE49-F238E27FC236}">
                  <a16:creationId xmlns:a16="http://schemas.microsoft.com/office/drawing/2014/main" id="{1D1E4B50-382F-4BD7-95E5-ABD7393D6F5B}"/>
                </a:ext>
              </a:extLst>
            </p:cNvPr>
            <p:cNvPicPr>
              <a:picLocks noChangeAspect="1"/>
            </p:cNvPicPr>
            <p:nvPr/>
          </p:nvPicPr>
          <p:blipFill>
            <a:blip r:embed="rId6"/>
            <a:stretch>
              <a:fillRect/>
            </a:stretch>
          </p:blipFill>
          <p:spPr>
            <a:xfrm>
              <a:off x="8612631" y="5131067"/>
              <a:ext cx="738171" cy="780289"/>
            </a:xfrm>
            <a:prstGeom prst="rect">
              <a:avLst/>
            </a:prstGeom>
          </p:spPr>
        </p:pic>
        <p:pic>
          <p:nvPicPr>
            <p:cNvPr id="35" name="Picture 34" descr="A close up of a sign&#10;&#10;Description automatically generated">
              <a:extLst>
                <a:ext uri="{FF2B5EF4-FFF2-40B4-BE49-F238E27FC236}">
                  <a16:creationId xmlns:a16="http://schemas.microsoft.com/office/drawing/2014/main" id="{36CC5F34-10EA-4A0E-9E96-9BEE3949D5EE}"/>
                </a:ext>
              </a:extLst>
            </p:cNvPr>
            <p:cNvPicPr>
              <a:picLocks noChangeAspect="1"/>
            </p:cNvPicPr>
            <p:nvPr/>
          </p:nvPicPr>
          <p:blipFill>
            <a:blip r:embed="rId7"/>
            <a:stretch>
              <a:fillRect/>
            </a:stretch>
          </p:blipFill>
          <p:spPr>
            <a:xfrm>
              <a:off x="5727346" y="2939590"/>
              <a:ext cx="780290" cy="780290"/>
            </a:xfrm>
            <a:prstGeom prst="rect">
              <a:avLst/>
            </a:prstGeom>
            <a:solidFill>
              <a:schemeClr val="bg1"/>
            </a:solidFill>
          </p:spPr>
        </p:pic>
        <p:sp>
          <p:nvSpPr>
            <p:cNvPr id="36" name="TextBox 35">
              <a:extLst>
                <a:ext uri="{FF2B5EF4-FFF2-40B4-BE49-F238E27FC236}">
                  <a16:creationId xmlns:a16="http://schemas.microsoft.com/office/drawing/2014/main" id="{6A7CC20A-5D14-45D0-B8E1-1E1C6F6558A8}"/>
                </a:ext>
              </a:extLst>
            </p:cNvPr>
            <p:cNvSpPr txBox="1"/>
            <p:nvPr/>
          </p:nvSpPr>
          <p:spPr>
            <a:xfrm>
              <a:off x="7600861" y="4275002"/>
              <a:ext cx="1303580" cy="316112"/>
            </a:xfrm>
            <a:prstGeom prst="rect">
              <a:avLst/>
            </a:prstGeom>
            <a:solidFill>
              <a:schemeClr val="bg1"/>
            </a:solidFill>
          </p:spPr>
          <p:txBody>
            <a:bodyPr wrap="none" lIns="45720" tIns="27432" rIns="45720" bIns="27432" rtlCol="0">
              <a:spAutoFit/>
            </a:bodyPr>
            <a:lstStyle/>
            <a:p>
              <a:pPr algn="l"/>
              <a:r>
                <a:rPr lang="en-IN" sz="1400">
                  <a:gradFill>
                    <a:gsLst>
                      <a:gs pos="2917">
                        <a:schemeClr val="tx1"/>
                      </a:gs>
                      <a:gs pos="30000">
                        <a:schemeClr val="tx1"/>
                      </a:gs>
                    </a:gsLst>
                    <a:lin ang="5400000" scaled="0"/>
                  </a:gradFill>
                  <a:latin typeface="+mj-lt"/>
                </a:rPr>
                <a:t>Service Bus</a:t>
              </a:r>
            </a:p>
          </p:txBody>
        </p:sp>
        <p:pic>
          <p:nvPicPr>
            <p:cNvPr id="37" name="Graphic 36" descr="How Azure services interact." title="Integrations">
              <a:extLst>
                <a:ext uri="{FF2B5EF4-FFF2-40B4-BE49-F238E27FC236}">
                  <a16:creationId xmlns:a16="http://schemas.microsoft.com/office/drawing/2014/main" id="{29925DD2-6C0D-4158-AFEF-285B34E7CB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37754" y="3356785"/>
              <a:ext cx="770966" cy="770966"/>
            </a:xfrm>
            <a:prstGeom prst="rect">
              <a:avLst/>
            </a:prstGeom>
          </p:spPr>
        </p:pic>
        <p:pic>
          <p:nvPicPr>
            <p:cNvPr id="38" name="Picture 37" title="Background placeholder">
              <a:extLst>
                <a:ext uri="{FF2B5EF4-FFF2-40B4-BE49-F238E27FC236}">
                  <a16:creationId xmlns:a16="http://schemas.microsoft.com/office/drawing/2014/main" id="{60FBDFE4-3CB4-477E-BE44-729DD1511DFC}"/>
                </a:ext>
              </a:extLst>
            </p:cNvPr>
            <p:cNvPicPr>
              <a:picLocks noChangeAspect="1"/>
            </p:cNvPicPr>
            <p:nvPr/>
          </p:nvPicPr>
          <p:blipFill>
            <a:blip r:embed="rId10"/>
            <a:stretch>
              <a:fillRect/>
            </a:stretch>
          </p:blipFill>
          <p:spPr>
            <a:xfrm>
              <a:off x="4199289" y="3217879"/>
              <a:ext cx="788531" cy="788531"/>
            </a:xfrm>
            <a:prstGeom prst="rect">
              <a:avLst/>
            </a:prstGeom>
          </p:spPr>
        </p:pic>
        <p:pic>
          <p:nvPicPr>
            <p:cNvPr id="39" name="Graphic 38" title="Blob icon">
              <a:extLst>
                <a:ext uri="{FF2B5EF4-FFF2-40B4-BE49-F238E27FC236}">
                  <a16:creationId xmlns:a16="http://schemas.microsoft.com/office/drawing/2014/main" id="{16882715-AF1F-4A41-B31B-63AE412AAF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73812" y="5201422"/>
              <a:ext cx="768658" cy="768658"/>
            </a:xfrm>
            <a:prstGeom prst="rect">
              <a:avLst/>
            </a:prstGeom>
          </p:spPr>
        </p:pic>
        <p:pic>
          <p:nvPicPr>
            <p:cNvPr id="40" name="Graphic 39" title="Table icon">
              <a:extLst>
                <a:ext uri="{FF2B5EF4-FFF2-40B4-BE49-F238E27FC236}">
                  <a16:creationId xmlns:a16="http://schemas.microsoft.com/office/drawing/2014/main" id="{A2176FC3-8B94-446E-B9BF-19E97408FF9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70958" y="5219908"/>
              <a:ext cx="656992" cy="656992"/>
            </a:xfrm>
            <a:prstGeom prst="rect">
              <a:avLst/>
            </a:prstGeom>
          </p:spPr>
        </p:pic>
        <p:pic>
          <p:nvPicPr>
            <p:cNvPr id="41" name="Graphic 40" title="Queue icon">
              <a:extLst>
                <a:ext uri="{FF2B5EF4-FFF2-40B4-BE49-F238E27FC236}">
                  <a16:creationId xmlns:a16="http://schemas.microsoft.com/office/drawing/2014/main" id="{D2A0B6B3-1100-472C-8E64-3872C5957A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58422" y="5156902"/>
              <a:ext cx="728617" cy="728617"/>
            </a:xfrm>
            <a:prstGeom prst="rect">
              <a:avLst/>
            </a:prstGeom>
          </p:spPr>
        </p:pic>
        <p:pic>
          <p:nvPicPr>
            <p:cNvPr id="42" name="Graphic 41" title="Cosmos DB icon">
              <a:extLst>
                <a:ext uri="{FF2B5EF4-FFF2-40B4-BE49-F238E27FC236}">
                  <a16:creationId xmlns:a16="http://schemas.microsoft.com/office/drawing/2014/main" id="{33D48C9C-D4AD-4170-AAE3-84B4BFD35E0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91562" y="1260024"/>
              <a:ext cx="1069375" cy="980261"/>
            </a:xfrm>
            <a:prstGeom prst="rect">
              <a:avLst/>
            </a:prstGeom>
          </p:spPr>
        </p:pic>
        <p:sp>
          <p:nvSpPr>
            <p:cNvPr id="43" name="Oval 42">
              <a:extLst>
                <a:ext uri="{FF2B5EF4-FFF2-40B4-BE49-F238E27FC236}">
                  <a16:creationId xmlns:a16="http://schemas.microsoft.com/office/drawing/2014/main" id="{E0289D7F-CF57-43EE-B103-4AB5F4067496}"/>
                </a:ext>
              </a:extLst>
            </p:cNvPr>
            <p:cNvSpPr/>
            <p:nvPr/>
          </p:nvSpPr>
          <p:spPr bwMode="auto">
            <a:xfrm>
              <a:off x="9181622" y="2553824"/>
              <a:ext cx="742510" cy="742510"/>
            </a:xfrm>
            <a:prstGeom prst="ellipse">
              <a:avLst/>
            </a:prstGeom>
            <a:noFill/>
            <a:ln w="762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02B2ACA0-FBCA-4D0C-8DA2-E067D849BE9F}"/>
                </a:ext>
              </a:extLst>
            </p:cNvPr>
            <p:cNvSpPr/>
            <p:nvPr/>
          </p:nvSpPr>
          <p:spPr bwMode="auto">
            <a:xfrm>
              <a:off x="9342290" y="2710975"/>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28C872FC-CE48-49C3-AD3D-BD1CC692CB9D}"/>
                </a:ext>
              </a:extLst>
            </p:cNvPr>
            <p:cNvSpPr/>
            <p:nvPr/>
          </p:nvSpPr>
          <p:spPr bwMode="auto">
            <a:xfrm>
              <a:off x="9580415" y="2710975"/>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C0CA3A66-97BC-4818-B8F8-0EB4E475E892}"/>
                </a:ext>
              </a:extLst>
            </p:cNvPr>
            <p:cNvSpPr/>
            <p:nvPr/>
          </p:nvSpPr>
          <p:spPr bwMode="auto">
            <a:xfrm>
              <a:off x="9342290" y="2924598"/>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5373F57-D018-436A-B3AA-76556A5CB429}"/>
                </a:ext>
              </a:extLst>
            </p:cNvPr>
            <p:cNvSpPr/>
            <p:nvPr/>
          </p:nvSpPr>
          <p:spPr bwMode="auto">
            <a:xfrm>
              <a:off x="9580415" y="2924598"/>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1B25EA4C-80E4-4296-AEB2-89B925D097A1}"/>
                </a:ext>
              </a:extLst>
            </p:cNvPr>
            <p:cNvCxnSpPr>
              <a:cxnSpLocks/>
            </p:cNvCxnSpPr>
            <p:nvPr/>
          </p:nvCxnSpPr>
          <p:spPr>
            <a:xfrm flipV="1">
              <a:off x="6502875" y="2938632"/>
              <a:ext cx="2569652" cy="396693"/>
            </a:xfrm>
            <a:prstGeom prst="line">
              <a:avLst/>
            </a:prstGeom>
            <a:ln w="38100" cap="rnd">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844C10B-EDA7-4CAA-81A8-B55633724BBB}"/>
                </a:ext>
              </a:extLst>
            </p:cNvPr>
            <p:cNvSpPr txBox="1"/>
            <p:nvPr/>
          </p:nvSpPr>
          <p:spPr>
            <a:xfrm>
              <a:off x="8290612" y="2881692"/>
              <a:ext cx="724411" cy="316112"/>
            </a:xfrm>
            <a:prstGeom prst="rect">
              <a:avLst/>
            </a:prstGeom>
            <a:solidFill>
              <a:schemeClr val="bg1"/>
            </a:solidFill>
          </p:spPr>
          <p:txBody>
            <a:bodyPr wrap="none" lIns="45720" tIns="27432" rIns="45720" bIns="27432" rtlCol="0">
              <a:spAutoFit/>
            </a:bodyPr>
            <a:lstStyle/>
            <a:p>
              <a:pPr algn="l"/>
              <a:r>
                <a:rPr lang="en-IN" sz="1400">
                  <a:gradFill>
                    <a:gsLst>
                      <a:gs pos="2917">
                        <a:schemeClr val="tx1"/>
                      </a:gs>
                      <a:gs pos="30000">
                        <a:schemeClr val="tx1"/>
                      </a:gs>
                    </a:gsLst>
                    <a:lin ang="5400000" scaled="0"/>
                  </a:gradFill>
                  <a:latin typeface="+mj-lt"/>
                </a:rPr>
                <a:t>Twilio</a:t>
              </a:r>
            </a:p>
          </p:txBody>
        </p:sp>
        <p:pic>
          <p:nvPicPr>
            <p:cNvPr id="25" name="Graphic 24" title="Event Grid icon">
              <a:extLst>
                <a:ext uri="{FF2B5EF4-FFF2-40B4-BE49-F238E27FC236}">
                  <a16:creationId xmlns:a16="http://schemas.microsoft.com/office/drawing/2014/main" id="{7DD12669-8685-4E0F-824B-D1DDB937474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707607" y="1327736"/>
              <a:ext cx="780290" cy="780290"/>
            </a:xfrm>
            <a:prstGeom prst="rect">
              <a:avLst/>
            </a:prstGeom>
          </p:spPr>
        </p:pic>
      </p:grpSp>
    </p:spTree>
    <p:extLst>
      <p:ext uri="{BB962C8B-B14F-4D97-AF65-F5344CB8AC3E}">
        <p14:creationId xmlns:p14="http://schemas.microsoft.com/office/powerpoint/2010/main" val="1261596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426953"/>
            <a:ext cx="9572625" cy="4278094"/>
          </a:xfrm>
        </p:spPr>
        <p:txBody>
          <a:bodyPr/>
          <a:lstStyle/>
          <a:p>
            <a:pPr marL="0" indent="0">
              <a:spcAft>
                <a:spcPts val="600"/>
              </a:spcAft>
              <a:buNone/>
            </a:pPr>
            <a:r>
              <a:rPr lang="en-US" dirty="0">
                <a:latin typeface="+mj-lt"/>
              </a:rPr>
              <a:t>Azure Function templates</a:t>
            </a:r>
          </a:p>
          <a:p>
            <a:pPr marL="571500" lvl="1" indent="-342900">
              <a:spcAft>
                <a:spcPts val="600"/>
              </a:spcAft>
              <a:buFont typeface="Arial" panose="020B0604020202020204" pitchFamily="34" charset="0"/>
              <a:buChar char="•"/>
            </a:pPr>
            <a:r>
              <a:rPr lang="en-US" dirty="0">
                <a:latin typeface="+mj-lt"/>
              </a:rPr>
              <a:t>HTTP</a:t>
            </a:r>
          </a:p>
          <a:p>
            <a:pPr marL="571500" lvl="1" indent="-342900">
              <a:spcAft>
                <a:spcPts val="600"/>
              </a:spcAft>
              <a:buFont typeface="Arial" panose="020B0604020202020204" pitchFamily="34" charset="0"/>
              <a:buChar char="•"/>
            </a:pPr>
            <a:r>
              <a:rPr lang="en-US" dirty="0">
                <a:latin typeface="+mj-lt"/>
              </a:rPr>
              <a:t>Timer</a:t>
            </a:r>
          </a:p>
          <a:p>
            <a:pPr marL="571500" lvl="1" indent="-342900">
              <a:spcAft>
                <a:spcPts val="600"/>
              </a:spcAft>
              <a:buFont typeface="Arial" panose="020B0604020202020204" pitchFamily="34" charset="0"/>
              <a:buChar char="•"/>
            </a:pPr>
            <a:r>
              <a:rPr lang="en-US" dirty="0">
                <a:latin typeface="+mj-lt"/>
              </a:rPr>
              <a:t>Azure Cosmos DB</a:t>
            </a:r>
          </a:p>
          <a:p>
            <a:pPr marL="571500" lvl="1" indent="-342900">
              <a:spcAft>
                <a:spcPts val="600"/>
              </a:spcAft>
              <a:buFont typeface="Arial" panose="020B0604020202020204" pitchFamily="34" charset="0"/>
              <a:buChar char="•"/>
            </a:pPr>
            <a:r>
              <a:rPr lang="en-US" dirty="0">
                <a:latin typeface="+mj-lt"/>
              </a:rPr>
              <a:t>Blob storage</a:t>
            </a:r>
          </a:p>
          <a:p>
            <a:pPr marL="571500" lvl="1" indent="-342900">
              <a:spcAft>
                <a:spcPts val="600"/>
              </a:spcAft>
              <a:buFont typeface="Arial" panose="020B0604020202020204" pitchFamily="34" charset="0"/>
              <a:buChar char="•"/>
            </a:pPr>
            <a:r>
              <a:rPr lang="en-US" dirty="0">
                <a:latin typeface="+mj-lt"/>
              </a:rPr>
              <a:t>Queue storage</a:t>
            </a:r>
          </a:p>
          <a:p>
            <a:pPr marL="571500" lvl="1" indent="-342900">
              <a:spcAft>
                <a:spcPts val="600"/>
              </a:spcAft>
              <a:buFont typeface="Arial" panose="020B0604020202020204" pitchFamily="34" charset="0"/>
              <a:buChar char="•"/>
            </a:pPr>
            <a:r>
              <a:rPr lang="en-US" dirty="0">
                <a:latin typeface="+mj-lt"/>
              </a:rPr>
              <a:t>Event grid</a:t>
            </a:r>
          </a:p>
          <a:p>
            <a:pPr marL="571500" lvl="1" indent="-342900">
              <a:spcAft>
                <a:spcPts val="600"/>
              </a:spcAft>
              <a:buFont typeface="Arial" panose="020B0604020202020204" pitchFamily="34" charset="0"/>
              <a:buChar char="•"/>
            </a:pPr>
            <a:r>
              <a:rPr lang="en-US" dirty="0">
                <a:latin typeface="+mj-lt"/>
              </a:rPr>
              <a:t>Event hub</a:t>
            </a:r>
          </a:p>
          <a:p>
            <a:pPr marL="571500" lvl="1" indent="-342900">
              <a:spcAft>
                <a:spcPts val="600"/>
              </a:spcAft>
              <a:buFont typeface="Arial" panose="020B0604020202020204" pitchFamily="34" charset="0"/>
              <a:buChar char="•"/>
            </a:pPr>
            <a:r>
              <a:rPr lang="en-US" dirty="0">
                <a:latin typeface="+mj-lt"/>
              </a:rPr>
              <a:t>Service bus queue</a:t>
            </a:r>
          </a:p>
          <a:p>
            <a:pPr marL="571500" lvl="1" indent="-342900">
              <a:spcAft>
                <a:spcPts val="600"/>
              </a:spcAft>
              <a:buFont typeface="Arial" panose="020B0604020202020204" pitchFamily="34" charset="0"/>
              <a:buChar char="•"/>
            </a:pPr>
            <a:r>
              <a:rPr lang="en-US" dirty="0">
                <a:latin typeface="+mj-lt"/>
              </a:rPr>
              <a:t>Service Bus topic</a:t>
            </a:r>
          </a:p>
          <a:p>
            <a:pPr marL="800100" lvl="2" indent="-342900">
              <a:buFont typeface="Arial" panose="020B0604020202020204" pitchFamily="34" charset="0"/>
              <a:buChar char="•"/>
            </a:pPr>
            <a:endParaRPr lang="en-US" dirty="0"/>
          </a:p>
          <a:p>
            <a:pPr marL="800100" lvl="2"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Azure Functions (2 of 2)</a:t>
            </a:r>
          </a:p>
        </p:txBody>
      </p:sp>
      <p:pic>
        <p:nvPicPr>
          <p:cNvPr id="2" name="Graphic 5" descr="Azure Functions logo">
            <a:extLst>
              <a:ext uri="{FF2B5EF4-FFF2-40B4-BE49-F238E27FC236}">
                <a16:creationId xmlns:a16="http://schemas.microsoft.com/office/drawing/2014/main" id="{496005D0-E415-4046-A12E-019E8CA9A1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116878" y="5173435"/>
            <a:ext cx="1528185" cy="1398802"/>
          </a:xfrm>
          <a:prstGeom prst="rect">
            <a:avLst/>
          </a:prstGeom>
        </p:spPr>
      </p:pic>
    </p:spTree>
    <p:extLst>
      <p:ext uri="{BB962C8B-B14F-4D97-AF65-F5344CB8AC3E}">
        <p14:creationId xmlns:p14="http://schemas.microsoft.com/office/powerpoint/2010/main" val="31057021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Create and Configure Azure App Service</a:t>
            </a:r>
          </a:p>
        </p:txBody>
      </p:sp>
      <p:pic>
        <p:nvPicPr>
          <p:cNvPr id="2" name="Graphic 1">
            <a:extLst>
              <a:ext uri="{FF2B5EF4-FFF2-40B4-BE49-F238E27FC236}">
                <a16:creationId xmlns:a16="http://schemas.microsoft.com/office/drawing/2014/main" id="{0E56EF25-15E7-41A3-BF78-D5C829061C4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dirty="0"/>
              <a:t>Demonstration: Create a Function app</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800219"/>
          </a:xfrm>
        </p:spPr>
        <p:txBody>
          <a:bodyPr/>
          <a:lstStyle/>
          <a:p>
            <a:pPr marL="285750" indent="-285750">
              <a:buFont typeface="Wingdings" panose="05000000000000000000" pitchFamily="2" charset="2"/>
              <a:buChar char="§"/>
            </a:pPr>
            <a:r>
              <a:rPr lang="en-US" sz="2000" dirty="0"/>
              <a:t>Create a function app</a:t>
            </a:r>
          </a:p>
          <a:p>
            <a:pPr marL="285750" indent="-285750">
              <a:buFont typeface="Wingdings" panose="05000000000000000000" pitchFamily="2" charset="2"/>
              <a:buChar char="§"/>
            </a:pPr>
            <a:r>
              <a:rPr lang="en-US" sz="2000" dirty="0"/>
              <a:t>Verify your Azure function app</a:t>
            </a:r>
          </a:p>
        </p:txBody>
      </p:sp>
    </p:spTree>
    <p:extLst>
      <p:ext uri="{BB962C8B-B14F-4D97-AF65-F5344CB8AC3E}">
        <p14:creationId xmlns:p14="http://schemas.microsoft.com/office/powerpoint/2010/main" val="17670461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Implement Logic Apps</a:t>
            </a:r>
          </a:p>
        </p:txBody>
      </p:sp>
      <p:pic>
        <p:nvPicPr>
          <p:cNvPr id="2" name="Graphic 1">
            <a:extLst>
              <a:ext uri="{FF2B5EF4-FFF2-40B4-BE49-F238E27FC236}">
                <a16:creationId xmlns:a16="http://schemas.microsoft.com/office/drawing/2014/main" id="{B524FA41-1B28-4B9F-8786-DC99191C69C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5121925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274C-BB02-46D8-A612-D17E6911D301}"/>
              </a:ext>
            </a:extLst>
          </p:cNvPr>
          <p:cNvSpPr>
            <a:spLocks noGrp="1"/>
          </p:cNvSpPr>
          <p:nvPr>
            <p:ph type="title"/>
          </p:nvPr>
        </p:nvSpPr>
        <p:spPr/>
        <p:txBody>
          <a:bodyPr/>
          <a:lstStyle/>
          <a:p>
            <a:r>
              <a:rPr lang="en-GB" b="1" dirty="0"/>
              <a:t>Azure Logic Apps</a:t>
            </a:r>
          </a:p>
        </p:txBody>
      </p:sp>
      <p:sp>
        <p:nvSpPr>
          <p:cNvPr id="3" name="Text Placeholder 2">
            <a:extLst>
              <a:ext uri="{FF2B5EF4-FFF2-40B4-BE49-F238E27FC236}">
                <a16:creationId xmlns:a16="http://schemas.microsoft.com/office/drawing/2014/main" id="{702A0EA2-6316-4A66-9851-6628F5BB0CCA}"/>
              </a:ext>
            </a:extLst>
          </p:cNvPr>
          <p:cNvSpPr>
            <a:spLocks noGrp="1"/>
          </p:cNvSpPr>
          <p:nvPr>
            <p:ph type="body" sz="quarter" idx="10"/>
          </p:nvPr>
        </p:nvSpPr>
        <p:spPr>
          <a:xfrm>
            <a:off x="465138" y="1325618"/>
            <a:ext cx="4998987" cy="4924425"/>
          </a:xfrm>
        </p:spPr>
        <p:txBody>
          <a:bodyPr/>
          <a:lstStyle/>
          <a:p>
            <a:pPr>
              <a:spcBef>
                <a:spcPts val="600"/>
              </a:spcBef>
              <a:spcAft>
                <a:spcPts val="600"/>
              </a:spcAft>
            </a:pPr>
            <a:r>
              <a:rPr lang="en-GB" dirty="0">
                <a:latin typeface="+mj-lt"/>
              </a:rPr>
              <a:t>A cloud service used to schedule, automate, and orchestrate tasks, business processes, and workflows.</a:t>
            </a:r>
          </a:p>
          <a:p>
            <a:pPr>
              <a:spcBef>
                <a:spcPts val="600"/>
              </a:spcBef>
              <a:spcAft>
                <a:spcPts val="600"/>
              </a:spcAft>
            </a:pPr>
            <a:r>
              <a:rPr lang="en-GB" dirty="0">
                <a:latin typeface="+mj-lt"/>
              </a:rPr>
              <a:t>It’s used to integrate apps, data, systems, and services across enterprises or organizations.</a:t>
            </a:r>
          </a:p>
          <a:p>
            <a:pPr>
              <a:spcBef>
                <a:spcPts val="600"/>
              </a:spcBef>
              <a:spcAft>
                <a:spcPts val="600"/>
              </a:spcAft>
            </a:pPr>
            <a:r>
              <a:rPr lang="en-GB" dirty="0">
                <a:latin typeface="+mj-lt"/>
              </a:rPr>
              <a:t>Simplifies how you design and build scalable solutions:</a:t>
            </a:r>
          </a:p>
          <a:p>
            <a:pPr marL="742950" lvl="2" indent="-285750">
              <a:spcBef>
                <a:spcPts val="600"/>
              </a:spcBef>
              <a:spcAft>
                <a:spcPts val="600"/>
              </a:spcAft>
              <a:buFont typeface="Arial" panose="020B0604020202020204" pitchFamily="34" charset="0"/>
              <a:buChar char="•"/>
            </a:pPr>
            <a:r>
              <a:rPr lang="en-GB" sz="2000" dirty="0">
                <a:solidFill>
                  <a:schemeClr val="tx1">
                    <a:lumMod val="85000"/>
                    <a:lumOff val="15000"/>
                  </a:schemeClr>
                </a:solidFill>
              </a:rPr>
              <a:t>Workflow starts with a trigger, which fires when an event happens, or new data meets specific criteria.</a:t>
            </a:r>
          </a:p>
          <a:p>
            <a:pPr marL="742950" lvl="2" indent="-285750">
              <a:spcBef>
                <a:spcPts val="600"/>
              </a:spcBef>
              <a:spcAft>
                <a:spcPts val="600"/>
              </a:spcAft>
              <a:buFont typeface="Arial" panose="020B0604020202020204" pitchFamily="34" charset="0"/>
              <a:buChar char="•"/>
            </a:pPr>
            <a:r>
              <a:rPr lang="en-GB" sz="2000" dirty="0">
                <a:solidFill>
                  <a:schemeClr val="tx1">
                    <a:lumMod val="85000"/>
                    <a:lumOff val="15000"/>
                  </a:schemeClr>
                </a:solidFill>
              </a:rPr>
              <a:t>When trigger fires, Logic Apps engine creates a logic app instance that runs the actions in the workflow.</a:t>
            </a:r>
          </a:p>
        </p:txBody>
      </p:sp>
      <p:pic>
        <p:nvPicPr>
          <p:cNvPr id="4" name="Picture 3" descr="Logic Apps Designer - example logic app">
            <a:extLst>
              <a:ext uri="{FF2B5EF4-FFF2-40B4-BE49-F238E27FC236}">
                <a16:creationId xmlns:a16="http://schemas.microsoft.com/office/drawing/2014/main" id="{6710A0F3-4E93-4AF6-9175-5F0852390ED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18297" y="1264516"/>
            <a:ext cx="6507212" cy="4794202"/>
          </a:xfrm>
          <a:prstGeom prst="rect">
            <a:avLst/>
          </a:prstGeom>
          <a:noFill/>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1400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87975"/>
            <a:ext cx="9572625" cy="4001095"/>
          </a:xfrm>
        </p:spPr>
        <p:txBody>
          <a:bodyPr/>
          <a:lstStyle/>
          <a:p>
            <a:pPr marL="0" indent="0">
              <a:buNone/>
            </a:pPr>
            <a:r>
              <a:rPr lang="en-US" sz="2400" b="1" dirty="0">
                <a:latin typeface="+mj-lt"/>
              </a:rPr>
              <a:t>Connector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sz="2400" b="1" dirty="0">
              <a:latin typeface="+mj-lt"/>
            </a:endParaRPr>
          </a:p>
          <a:p>
            <a:pPr marL="0" indent="0">
              <a:buNone/>
            </a:pPr>
            <a:r>
              <a:rPr lang="en-US" sz="2400" b="1" dirty="0">
                <a:latin typeface="+mj-lt"/>
              </a:rPr>
              <a:t>Custom Connectors</a:t>
            </a:r>
          </a:p>
          <a:p>
            <a:pPr marL="0" indent="0">
              <a:buNone/>
            </a:pPr>
            <a:endParaRPr lang="en-US" dirty="0"/>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a:xfrm>
            <a:off x="451643" y="489240"/>
            <a:ext cx="11533187" cy="411162"/>
          </a:xfrm>
        </p:spPr>
        <p:txBody>
          <a:bodyPr/>
          <a:lstStyle/>
          <a:p>
            <a:r>
              <a:rPr lang="en-US" b="1" dirty="0"/>
              <a:t>Logic Apps (1 of 2)</a:t>
            </a:r>
            <a:r>
              <a:rPr lang="en-US" dirty="0"/>
              <a:t> </a:t>
            </a:r>
          </a:p>
        </p:txBody>
      </p:sp>
      <p:pic>
        <p:nvPicPr>
          <p:cNvPr id="4" name="Picture 3">
            <a:extLst>
              <a:ext uri="{FF2B5EF4-FFF2-40B4-BE49-F238E27FC236}">
                <a16:creationId xmlns:a16="http://schemas.microsoft.com/office/drawing/2014/main" id="{7E2F91AB-251A-4F24-81F3-0AB9B9109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844" y="1678228"/>
            <a:ext cx="3836274" cy="1918137"/>
          </a:xfrm>
          <a:prstGeom prst="rect">
            <a:avLst/>
          </a:prstGeom>
        </p:spPr>
      </p:pic>
      <p:pic>
        <p:nvPicPr>
          <p:cNvPr id="6" name="Picture 5">
            <a:extLst>
              <a:ext uri="{FF2B5EF4-FFF2-40B4-BE49-F238E27FC236}">
                <a16:creationId xmlns:a16="http://schemas.microsoft.com/office/drawing/2014/main" id="{164B1CC3-6E77-4C3A-B9D4-17F5E2368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04" y="4704645"/>
            <a:ext cx="8917432" cy="1333804"/>
          </a:xfrm>
          <a:prstGeom prst="rect">
            <a:avLst/>
          </a:prstGeom>
        </p:spPr>
      </p:pic>
    </p:spTree>
    <p:extLst>
      <p:ext uri="{BB962C8B-B14F-4D97-AF65-F5344CB8AC3E}">
        <p14:creationId xmlns:p14="http://schemas.microsoft.com/office/powerpoint/2010/main" val="41320033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87974"/>
            <a:ext cx="9572625" cy="923330"/>
          </a:xfrm>
        </p:spPr>
        <p:txBody>
          <a:bodyPr/>
          <a:lstStyle/>
          <a:p>
            <a:pPr marL="0" indent="0">
              <a:buNone/>
            </a:pPr>
            <a:r>
              <a:rPr lang="en-US" sz="2400" dirty="0">
                <a:latin typeface="+mj-lt"/>
              </a:rPr>
              <a:t>Triggers and Actions</a:t>
            </a:r>
          </a:p>
          <a:p>
            <a:endParaRPr lang="en-US" sz="2400" dirty="0">
              <a:latin typeface="+mj-lt"/>
            </a:endParaRPr>
          </a:p>
          <a:p>
            <a:endParaRPr lang="en-US" sz="2400" dirty="0">
              <a:latin typeface="+mj-lt"/>
            </a:endParaRP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Logic Apps (2 of 2) </a:t>
            </a:r>
          </a:p>
        </p:txBody>
      </p:sp>
      <p:pic>
        <p:nvPicPr>
          <p:cNvPr id="5" name="Picture 4">
            <a:extLst>
              <a:ext uri="{FF2B5EF4-FFF2-40B4-BE49-F238E27FC236}">
                <a16:creationId xmlns:a16="http://schemas.microsoft.com/office/drawing/2014/main" id="{E95BB4AB-2756-4021-9841-89AA14C53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25" y="2255337"/>
            <a:ext cx="3594379" cy="3101505"/>
          </a:xfrm>
          <a:prstGeom prst="rect">
            <a:avLst/>
          </a:prstGeom>
        </p:spPr>
      </p:pic>
      <p:pic>
        <p:nvPicPr>
          <p:cNvPr id="6" name="Picture 5">
            <a:extLst>
              <a:ext uri="{FF2B5EF4-FFF2-40B4-BE49-F238E27FC236}">
                <a16:creationId xmlns:a16="http://schemas.microsoft.com/office/drawing/2014/main" id="{A4710C2C-D6F1-4C01-9606-91017F807F7A}"/>
              </a:ext>
            </a:extLst>
          </p:cNvPr>
          <p:cNvPicPr>
            <a:picLocks noChangeAspect="1"/>
          </p:cNvPicPr>
          <p:nvPr/>
        </p:nvPicPr>
        <p:blipFill>
          <a:blip r:embed="rId3"/>
          <a:stretch>
            <a:fillRect/>
          </a:stretch>
        </p:blipFill>
        <p:spPr>
          <a:xfrm>
            <a:off x="7384800" y="1043941"/>
            <a:ext cx="3262649" cy="5240011"/>
          </a:xfrm>
          <a:prstGeom prst="rect">
            <a:avLst/>
          </a:prstGeom>
        </p:spPr>
      </p:pic>
    </p:spTree>
    <p:extLst>
      <p:ext uri="{BB962C8B-B14F-4D97-AF65-F5344CB8AC3E}">
        <p14:creationId xmlns:p14="http://schemas.microsoft.com/office/powerpoint/2010/main" val="6866190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18598"/>
            <a:ext cx="9572625" cy="615553"/>
          </a:xfrm>
        </p:spPr>
        <p:txBody>
          <a:bodyPr/>
          <a:lstStyle/>
          <a:p>
            <a:r>
              <a:rPr lang="en-US" dirty="0"/>
              <a:t>Triggers and actions used in the social-media monitor app</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Build Logic Apps from Triggers and Actions (1 of 3)</a:t>
            </a:r>
          </a:p>
        </p:txBody>
      </p:sp>
      <p:pic>
        <p:nvPicPr>
          <p:cNvPr id="4" name="Picture 3">
            <a:extLst>
              <a:ext uri="{FF2B5EF4-FFF2-40B4-BE49-F238E27FC236}">
                <a16:creationId xmlns:a16="http://schemas.microsoft.com/office/drawing/2014/main" id="{C178924F-8887-41CC-BBEF-4DCFF474C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268" y="2250578"/>
            <a:ext cx="6287514" cy="2931021"/>
          </a:xfrm>
          <a:prstGeom prst="rect">
            <a:avLst/>
          </a:prstGeom>
        </p:spPr>
      </p:pic>
    </p:spTree>
    <p:extLst>
      <p:ext uri="{BB962C8B-B14F-4D97-AF65-F5344CB8AC3E}">
        <p14:creationId xmlns:p14="http://schemas.microsoft.com/office/powerpoint/2010/main" val="1167720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18598"/>
            <a:ext cx="9572625" cy="615553"/>
          </a:xfrm>
        </p:spPr>
        <p:txBody>
          <a:bodyPr/>
          <a:lstStyle/>
          <a:p>
            <a:pPr marL="0" indent="0">
              <a:buNone/>
            </a:pPr>
            <a:r>
              <a:rPr lang="en-US" b="1" dirty="0">
                <a:latin typeface="+mj-lt"/>
              </a:rPr>
              <a:t>Triggers and actions working together</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Build Logic Apps from Triggers and Actions (2 of 3)</a:t>
            </a:r>
            <a:endParaRPr lang="en-US" dirty="0"/>
          </a:p>
        </p:txBody>
      </p:sp>
      <p:pic>
        <p:nvPicPr>
          <p:cNvPr id="5" name="Picture 4">
            <a:extLst>
              <a:ext uri="{FF2B5EF4-FFF2-40B4-BE49-F238E27FC236}">
                <a16:creationId xmlns:a16="http://schemas.microsoft.com/office/drawing/2014/main" id="{1191F830-E47B-4BF9-A431-42A0CFAF6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10" y="1934151"/>
            <a:ext cx="6014236" cy="1734082"/>
          </a:xfrm>
          <a:prstGeom prst="rect">
            <a:avLst/>
          </a:prstGeom>
        </p:spPr>
      </p:pic>
      <p:pic>
        <p:nvPicPr>
          <p:cNvPr id="7" name="Picture 6">
            <a:extLst>
              <a:ext uri="{FF2B5EF4-FFF2-40B4-BE49-F238E27FC236}">
                <a16:creationId xmlns:a16="http://schemas.microsoft.com/office/drawing/2014/main" id="{30C05BA4-22F6-493C-B90D-8D9754A37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812" y="4082651"/>
            <a:ext cx="4021268" cy="2069964"/>
          </a:xfrm>
          <a:prstGeom prst="rect">
            <a:avLst/>
          </a:prstGeom>
        </p:spPr>
      </p:pic>
    </p:spTree>
    <p:extLst>
      <p:ext uri="{BB962C8B-B14F-4D97-AF65-F5344CB8AC3E}">
        <p14:creationId xmlns:p14="http://schemas.microsoft.com/office/powerpoint/2010/main" val="11937425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18598"/>
            <a:ext cx="9572625" cy="615553"/>
          </a:xfrm>
        </p:spPr>
        <p:txBody>
          <a:bodyPr/>
          <a:lstStyle/>
          <a:p>
            <a:pPr marL="0" indent="0">
              <a:buNone/>
            </a:pPr>
            <a:r>
              <a:rPr lang="en-US" sz="2400" b="1" dirty="0">
                <a:latin typeface="+mj-lt"/>
              </a:rPr>
              <a:t>Control actions</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Build Logic Apps from Triggers and Actions (3 of 3)</a:t>
            </a:r>
            <a:endParaRPr lang="en-US" dirty="0"/>
          </a:p>
        </p:txBody>
      </p:sp>
      <p:pic>
        <p:nvPicPr>
          <p:cNvPr id="4" name="Picture 3">
            <a:extLst>
              <a:ext uri="{FF2B5EF4-FFF2-40B4-BE49-F238E27FC236}">
                <a16:creationId xmlns:a16="http://schemas.microsoft.com/office/drawing/2014/main" id="{8B3F91BF-780E-4F1D-B717-003B44096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793" y="2398580"/>
            <a:ext cx="2667608" cy="3277347"/>
          </a:xfrm>
          <a:prstGeom prst="rect">
            <a:avLst/>
          </a:prstGeom>
        </p:spPr>
      </p:pic>
      <p:pic>
        <p:nvPicPr>
          <p:cNvPr id="8" name="Picture 7">
            <a:extLst>
              <a:ext uri="{FF2B5EF4-FFF2-40B4-BE49-F238E27FC236}">
                <a16:creationId xmlns:a16="http://schemas.microsoft.com/office/drawing/2014/main" id="{26487294-8BF8-4461-BD9B-0D7066B2A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37" y="2897280"/>
            <a:ext cx="2553282" cy="2426253"/>
          </a:xfrm>
          <a:prstGeom prst="rect">
            <a:avLst/>
          </a:prstGeom>
        </p:spPr>
      </p:pic>
    </p:spTree>
    <p:extLst>
      <p:ext uri="{BB962C8B-B14F-4D97-AF65-F5344CB8AC3E}">
        <p14:creationId xmlns:p14="http://schemas.microsoft.com/office/powerpoint/2010/main" val="32959356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9488"/>
            <a:ext cx="9572625" cy="307777"/>
          </a:xfrm>
        </p:spPr>
        <p:txBody>
          <a:bodyPr/>
          <a:lstStyle/>
          <a:p>
            <a:pPr marL="0" indent="0">
              <a:buNone/>
            </a:pPr>
            <a:r>
              <a:rPr lang="en-US" sz="2400" b="1" dirty="0">
                <a:latin typeface="+mj-lt"/>
              </a:rPr>
              <a:t>Logic apps designer is a graphical tool for creating workflows</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Logic Apps Designer</a:t>
            </a:r>
          </a:p>
        </p:txBody>
      </p:sp>
      <p:pic>
        <p:nvPicPr>
          <p:cNvPr id="4" name="Picture 3">
            <a:extLst>
              <a:ext uri="{FF2B5EF4-FFF2-40B4-BE49-F238E27FC236}">
                <a16:creationId xmlns:a16="http://schemas.microsoft.com/office/drawing/2014/main" id="{6EAA8745-08B9-4565-B009-8B34F2F6B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07" y="1922812"/>
            <a:ext cx="10618561" cy="4302034"/>
          </a:xfrm>
          <a:prstGeom prst="rect">
            <a:avLst/>
          </a:prstGeom>
        </p:spPr>
      </p:pic>
    </p:spTree>
    <p:extLst>
      <p:ext uri="{BB962C8B-B14F-4D97-AF65-F5344CB8AC3E}">
        <p14:creationId xmlns:p14="http://schemas.microsoft.com/office/powerpoint/2010/main" val="271915422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dirty="0"/>
              <a:t>Demonstration: Create a workflow using Azure Logic Apps </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1723549"/>
          </a:xfrm>
        </p:spPr>
        <p:txBody>
          <a:bodyPr/>
          <a:lstStyle/>
          <a:p>
            <a:pPr marL="285750" indent="-285750">
              <a:buFont typeface="Wingdings" panose="05000000000000000000" pitchFamily="2" charset="2"/>
              <a:buChar char="§"/>
            </a:pPr>
            <a:r>
              <a:rPr lang="en-US" sz="2000" b="1" dirty="0"/>
              <a:t>Create a logic app</a:t>
            </a:r>
          </a:p>
          <a:p>
            <a:pPr marL="285750" indent="-285750">
              <a:buFont typeface="Wingdings" panose="05000000000000000000" pitchFamily="2" charset="2"/>
              <a:buChar char="§"/>
            </a:pPr>
            <a:r>
              <a:rPr lang="en-US" sz="2000" b="1" dirty="0"/>
              <a:t>Add the RSS trigger</a:t>
            </a:r>
          </a:p>
          <a:p>
            <a:pPr marL="285750" indent="-285750">
              <a:buFont typeface="Wingdings" panose="05000000000000000000" pitchFamily="2" charset="2"/>
              <a:buChar char="§"/>
            </a:pPr>
            <a:r>
              <a:rPr lang="en-US" sz="2000" b="1" dirty="0"/>
              <a:t>Run the logic app</a:t>
            </a:r>
          </a:p>
          <a:p>
            <a:pPr marL="285750" indent="-285750">
              <a:buFont typeface="Wingdings" panose="05000000000000000000" pitchFamily="2" charset="2"/>
              <a:buChar char="§"/>
            </a:pPr>
            <a:endParaRPr lang="en-US" sz="2000" b="1" dirty="0"/>
          </a:p>
          <a:p>
            <a:pPr marL="285750" indent="-285750">
              <a:buFont typeface="Wingdings" panose="05000000000000000000" pitchFamily="2" charset="2"/>
              <a:buChar char="§"/>
            </a:pPr>
            <a:endParaRPr lang="en-US" sz="2000" dirty="0"/>
          </a:p>
        </p:txBody>
      </p:sp>
    </p:spTree>
    <p:extLst>
      <p:ext uri="{BB962C8B-B14F-4D97-AF65-F5344CB8AC3E}">
        <p14:creationId xmlns:p14="http://schemas.microsoft.com/office/powerpoint/2010/main" val="9778102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43640"/>
            <a:ext cx="9572625" cy="3000821"/>
          </a:xfrm>
        </p:spPr>
        <p:txBody>
          <a:bodyPr/>
          <a:lstStyle/>
          <a:p>
            <a:pPr marL="0" indent="0">
              <a:spcAft>
                <a:spcPts val="600"/>
              </a:spcAft>
              <a:buNone/>
            </a:pPr>
            <a:r>
              <a:rPr lang="en-US" dirty="0">
                <a:latin typeface="+mj-lt"/>
              </a:rPr>
              <a:t>Azure App Service is an HTTP-based service for </a:t>
            </a:r>
          </a:p>
          <a:p>
            <a:pPr marL="571500" lvl="1" indent="-342900">
              <a:spcAft>
                <a:spcPts val="600"/>
              </a:spcAft>
              <a:buFont typeface="Arial" panose="020B0604020202020204" pitchFamily="34" charset="0"/>
              <a:buChar char="•"/>
            </a:pPr>
            <a:r>
              <a:rPr lang="en-US" dirty="0">
                <a:latin typeface="+mj-lt"/>
              </a:rPr>
              <a:t>hosting web applications</a:t>
            </a:r>
          </a:p>
          <a:p>
            <a:pPr marL="571500" lvl="1" indent="-342900">
              <a:spcAft>
                <a:spcPts val="600"/>
              </a:spcAft>
              <a:buFont typeface="Arial" panose="020B0604020202020204" pitchFamily="34" charset="0"/>
              <a:buChar char="•"/>
            </a:pPr>
            <a:r>
              <a:rPr lang="en-US" dirty="0">
                <a:latin typeface="+mj-lt"/>
              </a:rPr>
              <a:t>REST APIs</a:t>
            </a:r>
          </a:p>
          <a:p>
            <a:pPr marL="571500" lvl="1" indent="-342900">
              <a:spcAft>
                <a:spcPts val="600"/>
              </a:spcAft>
              <a:buFont typeface="Arial" panose="020B0604020202020204" pitchFamily="34" charset="0"/>
              <a:buChar char="•"/>
            </a:pPr>
            <a:r>
              <a:rPr lang="en-US" dirty="0">
                <a:latin typeface="+mj-lt"/>
              </a:rPr>
              <a:t>mobile back ends</a:t>
            </a:r>
          </a:p>
          <a:p>
            <a:pPr>
              <a:spcAft>
                <a:spcPts val="600"/>
              </a:spcAft>
            </a:pPr>
            <a:r>
              <a:rPr lang="en-US" dirty="0">
                <a:latin typeface="+mj-lt"/>
              </a:rPr>
              <a:t>You can develop in.NET, .NET Core, Java, Ruby, Node.js, PHP, or Python</a:t>
            </a:r>
          </a:p>
          <a:p>
            <a:pPr>
              <a:spcAft>
                <a:spcPts val="600"/>
              </a:spcAft>
            </a:pPr>
            <a:r>
              <a:rPr lang="en-US" dirty="0">
                <a:latin typeface="+mj-lt"/>
              </a:rPr>
              <a:t>Applications run and scale on both Windows and Linux-based environments.</a:t>
            </a:r>
          </a:p>
          <a:p>
            <a:pPr marL="0" indent="0">
              <a:spcAft>
                <a:spcPts val="600"/>
              </a:spcAft>
              <a:buNone/>
            </a:pPr>
            <a:endParaRPr lang="en-US" dirty="0">
              <a:latin typeface="+mj-lt"/>
            </a:endParaRPr>
          </a:p>
          <a:p>
            <a:pPr>
              <a:spcAft>
                <a:spcPts val="600"/>
              </a:spcAft>
            </a:pPr>
            <a:endParaRPr lang="en-US" dirty="0">
              <a:latin typeface="+mj-lt"/>
            </a:endParaRPr>
          </a:p>
        </p:txBody>
      </p:sp>
      <p:sp>
        <p:nvSpPr>
          <p:cNvPr id="3" name="Title 2">
            <a:extLst>
              <a:ext uri="{FF2B5EF4-FFF2-40B4-BE49-F238E27FC236}">
                <a16:creationId xmlns:a16="http://schemas.microsoft.com/office/drawing/2014/main" id="{F1921482-8F62-447C-975A-DD8B9A3D43AC}"/>
              </a:ext>
            </a:extLst>
          </p:cNvPr>
          <p:cNvSpPr>
            <a:spLocks noGrp="1"/>
          </p:cNvSpPr>
          <p:nvPr>
            <p:ph type="title"/>
          </p:nvPr>
        </p:nvSpPr>
        <p:spPr/>
        <p:txBody>
          <a:bodyPr/>
          <a:lstStyle/>
          <a:p>
            <a:r>
              <a:rPr lang="en-US" b="1" dirty="0"/>
              <a:t>Azure App Service Overview (1 of 3)</a:t>
            </a:r>
          </a:p>
        </p:txBody>
      </p:sp>
    </p:spTree>
    <p:extLst>
      <p:ext uri="{BB962C8B-B14F-4D97-AF65-F5344CB8AC3E}">
        <p14:creationId xmlns:p14="http://schemas.microsoft.com/office/powerpoint/2010/main" val="32845914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8B91B836-2536-4C56-9436-08BC05A93BB8}"/>
              </a:ext>
            </a:extLst>
          </p:cNvPr>
          <p:cNvSpPr txBox="1">
            <a:spLocks/>
          </p:cNvSpPr>
          <p:nvPr/>
        </p:nvSpPr>
        <p:spPr>
          <a:xfrm>
            <a:off x="235258" y="2375384"/>
            <a:ext cx="5537797" cy="184665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pPr>
              <a:lnSpc>
                <a:spcPts val="4800"/>
              </a:lnSpc>
            </a:pPr>
            <a:r>
              <a:rPr lang="en-US" sz="4000" dirty="0"/>
              <a:t>Lab: Implementing an Azure App Service Web App with a staging slot</a:t>
            </a:r>
          </a:p>
        </p:txBody>
      </p:sp>
      <p:pic>
        <p:nvPicPr>
          <p:cNvPr id="10" name="Picture 9">
            <a:extLst>
              <a:ext uri="{FF2B5EF4-FFF2-40B4-BE49-F238E27FC236}">
                <a16:creationId xmlns:a16="http://schemas.microsoft.com/office/drawing/2014/main" id="{2EACBD21-53C4-4000-8BD3-D410AAFCB0EA}"/>
              </a:ext>
            </a:extLst>
          </p:cNvPr>
          <p:cNvPicPr>
            <a:picLocks noChangeAspect="1"/>
          </p:cNvPicPr>
          <p:nvPr/>
        </p:nvPicPr>
        <p:blipFill>
          <a:blip r:embed="rId2"/>
          <a:stretch>
            <a:fillRect/>
          </a:stretch>
        </p:blipFill>
        <p:spPr>
          <a:xfrm>
            <a:off x="5594216" y="515679"/>
            <a:ext cx="6842259" cy="5846209"/>
          </a:xfrm>
          <a:prstGeom prst="rect">
            <a:avLst/>
          </a:prstGeom>
        </p:spPr>
      </p:pic>
    </p:spTree>
    <p:extLst>
      <p:ext uri="{BB962C8B-B14F-4D97-AF65-F5344CB8AC3E}">
        <p14:creationId xmlns:p14="http://schemas.microsoft.com/office/powerpoint/2010/main" val="157096504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FD7BE8-29C9-47D0-B3F0-5239A11CC032}"/>
              </a:ext>
            </a:extLst>
          </p:cNvPr>
          <p:cNvPicPr>
            <a:picLocks noChangeAspect="1"/>
          </p:cNvPicPr>
          <p:nvPr/>
        </p:nvPicPr>
        <p:blipFill>
          <a:blip r:embed="rId2"/>
          <a:stretch>
            <a:fillRect/>
          </a:stretch>
        </p:blipFill>
        <p:spPr>
          <a:xfrm>
            <a:off x="6113024" y="925032"/>
            <a:ext cx="6021379" cy="5325213"/>
          </a:xfrm>
          <a:prstGeom prst="rect">
            <a:avLst/>
          </a:prstGeom>
        </p:spPr>
      </p:pic>
      <p:sp>
        <p:nvSpPr>
          <p:cNvPr id="8" name="Title 3">
            <a:extLst>
              <a:ext uri="{FF2B5EF4-FFF2-40B4-BE49-F238E27FC236}">
                <a16:creationId xmlns:a16="http://schemas.microsoft.com/office/drawing/2014/main" id="{5AA0880D-58E0-4C92-934B-19DF3A941B5F}"/>
              </a:ext>
            </a:extLst>
          </p:cNvPr>
          <p:cNvSpPr>
            <a:spLocks noGrp="1"/>
          </p:cNvSpPr>
          <p:nvPr>
            <p:ph type="title"/>
          </p:nvPr>
        </p:nvSpPr>
        <p:spPr>
          <a:xfrm>
            <a:off x="437277" y="2582862"/>
            <a:ext cx="5537797" cy="1923604"/>
          </a:xfrm>
        </p:spPr>
        <p:txBody>
          <a:bodyPr/>
          <a:lstStyle/>
          <a:p>
            <a:pPr>
              <a:lnSpc>
                <a:spcPts val="5000"/>
              </a:lnSpc>
            </a:pPr>
            <a:r>
              <a:rPr lang="en-US" sz="4400" dirty="0"/>
              <a:t>Lab: Configure a message-based integration architecture</a:t>
            </a:r>
          </a:p>
        </p:txBody>
      </p:sp>
    </p:spTree>
    <p:extLst>
      <p:ext uri="{BB962C8B-B14F-4D97-AF65-F5344CB8AC3E}">
        <p14:creationId xmlns:p14="http://schemas.microsoft.com/office/powerpoint/2010/main" val="33930103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41400" y="1363593"/>
            <a:ext cx="11533187" cy="447174"/>
          </a:xfrm>
        </p:spPr>
        <p:txBody>
          <a:bodyPr/>
          <a:lstStyle/>
          <a:p>
            <a:r>
              <a:rPr lang="en-US" sz="4800" b="1" i="0" u="none" strike="noStrike">
                <a:effectLst/>
              </a:rPr>
              <a:t>Module 14 </a:t>
            </a:r>
            <a:r>
              <a:rPr lang="en-US" sz="4800" b="1" i="0" u="none" strike="noStrike" dirty="0">
                <a:effectLst/>
              </a:rPr>
              <a:t>Review Questions</a:t>
            </a:r>
            <a:endParaRPr lang="en-US" sz="4800" b="1"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1643" y="1221480"/>
            <a:ext cx="9572625" cy="615553"/>
          </a:xfrm>
        </p:spPr>
        <p:txBody>
          <a:bodyPr/>
          <a:lstStyle/>
          <a:p>
            <a:pPr marL="0" indent="0">
              <a:lnSpc>
                <a:spcPct val="100000"/>
              </a:lnSpc>
              <a:buNone/>
            </a:pPr>
            <a:endParaRPr lang="en-US" dirty="0"/>
          </a:p>
          <a:p>
            <a:pPr lvl="1"/>
            <a:endParaRPr lang="en-US" dirty="0"/>
          </a:p>
        </p:txBody>
      </p:sp>
      <p:pic>
        <p:nvPicPr>
          <p:cNvPr id="4" name="Picture 3">
            <a:extLst>
              <a:ext uri="{FF2B5EF4-FFF2-40B4-BE49-F238E27FC236}">
                <a16:creationId xmlns:a16="http://schemas.microsoft.com/office/drawing/2014/main" id="{DCC16681-1E5B-4367-B77F-0AEA7ACEF89B}"/>
              </a:ext>
            </a:extLst>
          </p:cNvPr>
          <p:cNvPicPr>
            <a:picLocks noChangeAspect="1"/>
          </p:cNvPicPr>
          <p:nvPr/>
        </p:nvPicPr>
        <p:blipFill>
          <a:blip r:embed="rId3"/>
          <a:stretch>
            <a:fillRect/>
          </a:stretch>
        </p:blipFill>
        <p:spPr>
          <a:xfrm>
            <a:off x="9405111" y="4751008"/>
            <a:ext cx="1628787" cy="1628787"/>
          </a:xfrm>
          <a:prstGeom prst="rect">
            <a:avLst/>
          </a:prstGeom>
        </p:spPr>
      </p:pic>
    </p:spTree>
    <p:extLst>
      <p:ext uri="{BB962C8B-B14F-4D97-AF65-F5344CB8AC3E}">
        <p14:creationId xmlns:p14="http://schemas.microsoft.com/office/powerpoint/2010/main" val="17850469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43640"/>
            <a:ext cx="9572625" cy="1769715"/>
          </a:xfrm>
        </p:spPr>
        <p:txBody>
          <a:bodyPr/>
          <a:lstStyle/>
          <a:p>
            <a:pPr marL="0" indent="0">
              <a:spcAft>
                <a:spcPts val="600"/>
              </a:spcAft>
              <a:buNone/>
            </a:pPr>
            <a:r>
              <a:rPr lang="en-US" dirty="0">
                <a:latin typeface="+mj-lt"/>
              </a:rPr>
              <a:t>Azure App Service facilitates Continuous Integration/Continuous Deployment</a:t>
            </a:r>
          </a:p>
          <a:p>
            <a:pPr marL="571500" lvl="1" indent="-342900">
              <a:spcAft>
                <a:spcPts val="600"/>
              </a:spcAft>
              <a:buFont typeface="Arial" panose="020B0604020202020204" pitchFamily="34" charset="0"/>
              <a:buChar char="•"/>
            </a:pPr>
            <a:r>
              <a:rPr lang="en-US" dirty="0">
                <a:latin typeface="+mj-lt"/>
              </a:rPr>
              <a:t>Integrates with Azure DevOps, GitHub, Bitbucket, FTP, or a local Git </a:t>
            </a:r>
          </a:p>
          <a:p>
            <a:pPr marL="571500" lvl="1" indent="-342900">
              <a:spcAft>
                <a:spcPts val="600"/>
              </a:spcAft>
              <a:buFont typeface="Arial" panose="020B0604020202020204" pitchFamily="34" charset="0"/>
              <a:buChar char="•"/>
            </a:pPr>
            <a:r>
              <a:rPr lang="en-US" dirty="0">
                <a:latin typeface="+mj-lt"/>
              </a:rPr>
              <a:t>Supports deployment slots</a:t>
            </a:r>
          </a:p>
          <a:p>
            <a:pPr marL="0" indent="0">
              <a:buNone/>
            </a:pPr>
            <a:endParaRPr lang="en-US" dirty="0">
              <a:latin typeface="+mj-lt"/>
            </a:endParaRPr>
          </a:p>
          <a:p>
            <a:endParaRPr lang="en-US" dirty="0">
              <a:latin typeface="+mj-lt"/>
            </a:endParaRPr>
          </a:p>
        </p:txBody>
      </p:sp>
      <p:sp>
        <p:nvSpPr>
          <p:cNvPr id="3" name="Title 2">
            <a:extLst>
              <a:ext uri="{FF2B5EF4-FFF2-40B4-BE49-F238E27FC236}">
                <a16:creationId xmlns:a16="http://schemas.microsoft.com/office/drawing/2014/main" id="{F1921482-8F62-447C-975A-DD8B9A3D43AC}"/>
              </a:ext>
            </a:extLst>
          </p:cNvPr>
          <p:cNvSpPr>
            <a:spLocks noGrp="1"/>
          </p:cNvSpPr>
          <p:nvPr>
            <p:ph type="title"/>
          </p:nvPr>
        </p:nvSpPr>
        <p:spPr/>
        <p:txBody>
          <a:bodyPr/>
          <a:lstStyle/>
          <a:p>
            <a:r>
              <a:rPr lang="en-US" b="1" dirty="0"/>
              <a:t>Azure App Service Overview (2 of 3)</a:t>
            </a:r>
          </a:p>
        </p:txBody>
      </p:sp>
      <p:pic>
        <p:nvPicPr>
          <p:cNvPr id="4" name="Picture 3">
            <a:extLst>
              <a:ext uri="{FF2B5EF4-FFF2-40B4-BE49-F238E27FC236}">
                <a16:creationId xmlns:a16="http://schemas.microsoft.com/office/drawing/2014/main" id="{4E8F8666-4FF8-4F2B-BC6D-7E52DE470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040" y="2622882"/>
            <a:ext cx="5653532" cy="3678704"/>
          </a:xfrm>
          <a:prstGeom prst="rect">
            <a:avLst/>
          </a:prstGeom>
        </p:spPr>
      </p:pic>
      <p:pic>
        <p:nvPicPr>
          <p:cNvPr id="5" name="Picture 4">
            <a:extLst>
              <a:ext uri="{FF2B5EF4-FFF2-40B4-BE49-F238E27FC236}">
                <a16:creationId xmlns:a16="http://schemas.microsoft.com/office/drawing/2014/main" id="{CA350299-AEB8-4991-B21D-FCD81AFC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562" y="3235536"/>
            <a:ext cx="5831304" cy="3032918"/>
          </a:xfrm>
          <a:prstGeom prst="rect">
            <a:avLst/>
          </a:prstGeom>
        </p:spPr>
      </p:pic>
    </p:spTree>
    <p:extLst>
      <p:ext uri="{BB962C8B-B14F-4D97-AF65-F5344CB8AC3E}">
        <p14:creationId xmlns:p14="http://schemas.microsoft.com/office/powerpoint/2010/main" val="33829146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04408"/>
            <a:ext cx="9572625" cy="5216813"/>
          </a:xfrm>
        </p:spPr>
        <p:txBody>
          <a:bodyPr/>
          <a:lstStyle/>
          <a:p>
            <a:pPr marL="0" indent="0">
              <a:spcAft>
                <a:spcPts val="600"/>
              </a:spcAft>
              <a:buNone/>
            </a:pPr>
            <a:r>
              <a:rPr lang="en-US" b="1" dirty="0">
                <a:latin typeface="+mj-lt"/>
              </a:rPr>
              <a:t>Creating a web app</a:t>
            </a:r>
          </a:p>
          <a:p>
            <a:pPr marL="571500" lvl="1" indent="-342900">
              <a:spcAft>
                <a:spcPts val="600"/>
              </a:spcAft>
              <a:buFont typeface="Arial" panose="020B0604020202020204" pitchFamily="34" charset="0"/>
              <a:buChar char="•"/>
            </a:pPr>
            <a:r>
              <a:rPr lang="en-US" dirty="0">
                <a:latin typeface="+mj-lt"/>
              </a:rPr>
              <a:t>Subscription</a:t>
            </a:r>
          </a:p>
          <a:p>
            <a:pPr marL="571500" lvl="1" indent="-342900">
              <a:spcAft>
                <a:spcPts val="600"/>
              </a:spcAft>
              <a:buFont typeface="Arial" panose="020B0604020202020204" pitchFamily="34" charset="0"/>
              <a:buChar char="•"/>
            </a:pPr>
            <a:r>
              <a:rPr lang="en-US" dirty="0">
                <a:latin typeface="+mj-lt"/>
              </a:rPr>
              <a:t>Resource group</a:t>
            </a:r>
          </a:p>
          <a:p>
            <a:pPr marL="571500" lvl="1" indent="-342900">
              <a:spcAft>
                <a:spcPts val="600"/>
              </a:spcAft>
              <a:buFont typeface="Arial" panose="020B0604020202020204" pitchFamily="34" charset="0"/>
              <a:buChar char="•"/>
            </a:pPr>
            <a:r>
              <a:rPr lang="en-US" dirty="0">
                <a:latin typeface="+mj-lt"/>
              </a:rPr>
              <a:t>App name</a:t>
            </a:r>
          </a:p>
          <a:p>
            <a:pPr marL="571500" lvl="1" indent="-342900">
              <a:spcAft>
                <a:spcPts val="600"/>
              </a:spcAft>
              <a:buFont typeface="Arial" panose="020B0604020202020204" pitchFamily="34" charset="0"/>
              <a:buChar char="•"/>
            </a:pPr>
            <a:r>
              <a:rPr lang="en-US" dirty="0">
                <a:latin typeface="+mj-lt"/>
              </a:rPr>
              <a:t>Publish</a:t>
            </a:r>
          </a:p>
          <a:p>
            <a:pPr marL="571500" lvl="1" indent="-342900">
              <a:spcAft>
                <a:spcPts val="600"/>
              </a:spcAft>
              <a:buFont typeface="Arial" panose="020B0604020202020204" pitchFamily="34" charset="0"/>
              <a:buChar char="•"/>
            </a:pPr>
            <a:r>
              <a:rPr lang="en-US" dirty="0">
                <a:latin typeface="+mj-lt"/>
              </a:rPr>
              <a:t>Runtime stack</a:t>
            </a:r>
          </a:p>
          <a:p>
            <a:pPr marL="571500" lvl="1" indent="-342900">
              <a:spcAft>
                <a:spcPts val="600"/>
              </a:spcAft>
              <a:buFont typeface="Arial" panose="020B0604020202020204" pitchFamily="34" charset="0"/>
              <a:buChar char="•"/>
            </a:pPr>
            <a:r>
              <a:rPr lang="en-US" dirty="0">
                <a:latin typeface="+mj-lt"/>
              </a:rPr>
              <a:t>Operating system</a:t>
            </a:r>
          </a:p>
          <a:p>
            <a:pPr marL="571500" lvl="1" indent="-342900">
              <a:spcAft>
                <a:spcPts val="600"/>
              </a:spcAft>
              <a:buFont typeface="Arial" panose="020B0604020202020204" pitchFamily="34" charset="0"/>
              <a:buChar char="•"/>
            </a:pPr>
            <a:r>
              <a:rPr lang="en-US" dirty="0">
                <a:latin typeface="+mj-lt"/>
              </a:rPr>
              <a:t>Region</a:t>
            </a:r>
          </a:p>
          <a:p>
            <a:pPr marL="571500" lvl="1" indent="-342900">
              <a:spcAft>
                <a:spcPts val="600"/>
              </a:spcAft>
              <a:buFont typeface="Arial" panose="020B0604020202020204" pitchFamily="34" charset="0"/>
              <a:buChar char="•"/>
            </a:pPr>
            <a:r>
              <a:rPr lang="en-US" dirty="0">
                <a:latin typeface="+mj-lt"/>
              </a:rPr>
              <a:t>App service plan</a:t>
            </a:r>
          </a:p>
          <a:p>
            <a:pPr marL="800100" lvl="2" indent="-342900">
              <a:spcAft>
                <a:spcPts val="600"/>
              </a:spcAft>
              <a:buFont typeface="Arial" panose="020B0604020202020204" pitchFamily="34" charset="0"/>
              <a:buChar char="•"/>
            </a:pPr>
            <a:endParaRPr lang="en-US" dirty="0"/>
          </a:p>
          <a:p>
            <a:pPr marL="0" indent="0">
              <a:spcAft>
                <a:spcPts val="600"/>
              </a:spcAft>
              <a:buNone/>
            </a:pPr>
            <a:r>
              <a:rPr lang="en-US" b="1" dirty="0">
                <a:latin typeface="+mj-lt"/>
              </a:rPr>
              <a:t>An App Service plan</a:t>
            </a:r>
          </a:p>
          <a:p>
            <a:pPr marL="571500" lvl="1" indent="-342900">
              <a:spcAft>
                <a:spcPts val="600"/>
              </a:spcAft>
              <a:buFont typeface="Arial" panose="020B0604020202020204" pitchFamily="34" charset="0"/>
              <a:buChar char="•"/>
            </a:pPr>
            <a:r>
              <a:rPr lang="en-US" dirty="0">
                <a:latin typeface="+mj-lt"/>
              </a:rPr>
              <a:t>set of virtual server resources that run App Service apps</a:t>
            </a:r>
          </a:p>
          <a:p>
            <a:pPr marL="571500" lvl="1" indent="-342900">
              <a:spcAft>
                <a:spcPts val="600"/>
              </a:spcAft>
              <a:buFont typeface="Arial" panose="020B0604020202020204" pitchFamily="34" charset="0"/>
              <a:buChar char="•"/>
            </a:pPr>
            <a:r>
              <a:rPr lang="en-US" dirty="0">
                <a:latin typeface="+mj-lt"/>
              </a:rPr>
              <a:t>determines the performance characteristics </a:t>
            </a:r>
          </a:p>
          <a:p>
            <a:pPr marL="571500" lvl="1" indent="-342900">
              <a:spcAft>
                <a:spcPts val="600"/>
              </a:spcAft>
              <a:buFont typeface="Arial" panose="020B0604020202020204" pitchFamily="34" charset="0"/>
              <a:buChar char="•"/>
            </a:pPr>
            <a:r>
              <a:rPr lang="en-US" dirty="0">
                <a:latin typeface="+mj-lt"/>
              </a:rPr>
              <a:t>determines App Service features that apps have access to</a:t>
            </a:r>
          </a:p>
        </p:txBody>
      </p:sp>
      <p:sp>
        <p:nvSpPr>
          <p:cNvPr id="3" name="Title 2">
            <a:extLst>
              <a:ext uri="{FF2B5EF4-FFF2-40B4-BE49-F238E27FC236}">
                <a16:creationId xmlns:a16="http://schemas.microsoft.com/office/drawing/2014/main" id="{F1921482-8F62-447C-975A-DD8B9A3D43AC}"/>
              </a:ext>
            </a:extLst>
          </p:cNvPr>
          <p:cNvSpPr>
            <a:spLocks noGrp="1"/>
          </p:cNvSpPr>
          <p:nvPr>
            <p:ph type="title"/>
          </p:nvPr>
        </p:nvSpPr>
        <p:spPr>
          <a:xfrm>
            <a:off x="451643" y="521137"/>
            <a:ext cx="11533187" cy="411162"/>
          </a:xfrm>
        </p:spPr>
        <p:txBody>
          <a:bodyPr/>
          <a:lstStyle/>
          <a:p>
            <a:r>
              <a:rPr lang="en-US" b="1" dirty="0"/>
              <a:t>Azure App Service Overview (3 of 3)</a:t>
            </a:r>
          </a:p>
        </p:txBody>
      </p:sp>
    </p:spTree>
    <p:extLst>
      <p:ext uri="{BB962C8B-B14F-4D97-AF65-F5344CB8AC3E}">
        <p14:creationId xmlns:p14="http://schemas.microsoft.com/office/powerpoint/2010/main" val="10482133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b="1" dirty="0"/>
              <a:t>Demonstration: Azure App Service</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800219"/>
          </a:xfrm>
        </p:spPr>
        <p:txBody>
          <a:bodyPr/>
          <a:lstStyle/>
          <a:p>
            <a:r>
              <a:rPr lang="en-US" sz="2000" dirty="0"/>
              <a:t>Use the Azure Portal to create an Azure App Service plan and a web app</a:t>
            </a:r>
          </a:p>
        </p:txBody>
      </p:sp>
    </p:spTree>
    <p:extLst>
      <p:ext uri="{BB962C8B-B14F-4D97-AF65-F5344CB8AC3E}">
        <p14:creationId xmlns:p14="http://schemas.microsoft.com/office/powerpoint/2010/main" val="12506761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Create an App Service Web App for Containers </a:t>
            </a:r>
          </a:p>
        </p:txBody>
      </p:sp>
      <p:pic>
        <p:nvPicPr>
          <p:cNvPr id="2" name="Graphic 1">
            <a:extLst>
              <a:ext uri="{FF2B5EF4-FFF2-40B4-BE49-F238E27FC236}">
                <a16:creationId xmlns:a16="http://schemas.microsoft.com/office/drawing/2014/main" id="{65296D66-E37F-4698-8680-F348F53CEC9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7871488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53288"/>
            <a:ext cx="9572625" cy="5001369"/>
          </a:xfrm>
        </p:spPr>
        <p:txBody>
          <a:bodyPr/>
          <a:lstStyle/>
          <a:p>
            <a:pPr marL="0" indent="0">
              <a:spcAft>
                <a:spcPts val="600"/>
              </a:spcAft>
              <a:buNone/>
            </a:pPr>
            <a:r>
              <a:rPr lang="en-US" dirty="0">
                <a:latin typeface="+mj-lt"/>
              </a:rPr>
              <a:t>Container Registry allows you to </a:t>
            </a:r>
          </a:p>
          <a:p>
            <a:pPr marL="571500" lvl="1" indent="-342900">
              <a:spcAft>
                <a:spcPts val="600"/>
              </a:spcAft>
              <a:buFont typeface="Arial" panose="020B0604020202020204" pitchFamily="34" charset="0"/>
              <a:buChar char="•"/>
            </a:pPr>
            <a:r>
              <a:rPr lang="en-US" dirty="0"/>
              <a:t>create a private image registry</a:t>
            </a:r>
          </a:p>
          <a:p>
            <a:pPr marL="571500" lvl="1" indent="-342900">
              <a:spcAft>
                <a:spcPts val="600"/>
              </a:spcAft>
              <a:buFont typeface="Arial" panose="020B0604020202020204" pitchFamily="34" charset="0"/>
              <a:buChar char="•"/>
            </a:pPr>
            <a:r>
              <a:rPr lang="en-US" dirty="0"/>
              <a:t>automate tasks such as redeploying an app when an image is rebuilt</a:t>
            </a:r>
          </a:p>
          <a:p>
            <a:pPr>
              <a:spcAft>
                <a:spcPts val="600"/>
              </a:spcAft>
            </a:pPr>
            <a:endParaRPr lang="en-US" dirty="0"/>
          </a:p>
          <a:p>
            <a:pPr marL="0" indent="0">
              <a:spcAft>
                <a:spcPts val="600"/>
              </a:spcAft>
              <a:buNone/>
            </a:pPr>
            <a:r>
              <a:rPr lang="en-US" dirty="0">
                <a:latin typeface="+mj-lt"/>
              </a:rPr>
              <a:t>To create a Container Registry, run</a:t>
            </a:r>
          </a:p>
          <a:p>
            <a:pPr marL="571500" lvl="1" indent="-342900">
              <a:spcAft>
                <a:spcPts val="600"/>
              </a:spcAft>
              <a:buFont typeface="Arial" panose="020B0604020202020204" pitchFamily="34" charset="0"/>
              <a:buChar char="•"/>
            </a:pPr>
            <a:r>
              <a:rPr lang="en-US" dirty="0" err="1">
                <a:latin typeface="Consolas" panose="020B0609020204030204" pitchFamily="49" charset="0"/>
              </a:rPr>
              <a:t>az</a:t>
            </a:r>
            <a:r>
              <a:rPr lang="en-US" dirty="0">
                <a:latin typeface="Consolas" panose="020B0609020204030204" pitchFamily="49" charset="0"/>
              </a:rPr>
              <a:t> </a:t>
            </a:r>
            <a:r>
              <a:rPr lang="en-US" dirty="0" err="1">
                <a:latin typeface="Consolas" panose="020B0609020204030204" pitchFamily="49" charset="0"/>
              </a:rPr>
              <a:t>acr</a:t>
            </a:r>
            <a:r>
              <a:rPr lang="en-US" dirty="0">
                <a:latin typeface="Consolas" panose="020B0609020204030204" pitchFamily="49" charset="0"/>
              </a:rPr>
              <a:t> create --name </a:t>
            </a:r>
            <a:r>
              <a:rPr lang="en-US" dirty="0" err="1">
                <a:latin typeface="Consolas" panose="020B0609020204030204" pitchFamily="49" charset="0"/>
              </a:rPr>
              <a:t>myregistry</a:t>
            </a:r>
            <a:r>
              <a:rPr lang="en-US" dirty="0">
                <a:latin typeface="Consolas" panose="020B0609020204030204" pitchFamily="49" charset="0"/>
              </a:rPr>
              <a:t> --resource-group </a:t>
            </a:r>
            <a:r>
              <a:rPr lang="en-US" dirty="0" err="1">
                <a:latin typeface="Consolas" panose="020B0609020204030204" pitchFamily="49" charset="0"/>
              </a:rPr>
              <a:t>mygroup</a:t>
            </a:r>
            <a:r>
              <a:rPr lang="en-US" dirty="0">
                <a:latin typeface="Consolas" panose="020B0609020204030204" pitchFamily="49" charset="0"/>
              </a:rPr>
              <a:t> --</a:t>
            </a:r>
            <a:r>
              <a:rPr lang="en-US" dirty="0" err="1">
                <a:latin typeface="Consolas" panose="020B0609020204030204" pitchFamily="49" charset="0"/>
              </a:rPr>
              <a:t>sku</a:t>
            </a:r>
            <a:r>
              <a:rPr lang="en-US" dirty="0">
                <a:latin typeface="Consolas" panose="020B0609020204030204" pitchFamily="49" charset="0"/>
              </a:rPr>
              <a:t> standard --admin-enabled true</a:t>
            </a:r>
          </a:p>
          <a:p>
            <a:pPr marL="571500" lvl="1" indent="-342900">
              <a:spcAft>
                <a:spcPts val="600"/>
              </a:spcAft>
              <a:buFont typeface="Arial" panose="020B0604020202020204" pitchFamily="34" charset="0"/>
              <a:buChar char="•"/>
            </a:pPr>
            <a:endParaRPr lang="en-US" dirty="0"/>
          </a:p>
          <a:p>
            <a:pPr marL="0" indent="0">
              <a:spcAft>
                <a:spcPts val="600"/>
              </a:spcAft>
              <a:buNone/>
            </a:pPr>
            <a:r>
              <a:rPr lang="en-US" dirty="0">
                <a:latin typeface="+mj-lt"/>
              </a:rPr>
              <a:t>To build images and store them in a Container Registry, run</a:t>
            </a:r>
          </a:p>
          <a:p>
            <a:pPr marL="571500" lvl="1" indent="-342900">
              <a:spcAft>
                <a:spcPts val="600"/>
              </a:spcAft>
              <a:buFont typeface="Arial" panose="020B0604020202020204" pitchFamily="34" charset="0"/>
              <a:buChar char="•"/>
            </a:pPr>
            <a:r>
              <a:rPr lang="en-US" dirty="0" err="1">
                <a:latin typeface="Consolas" panose="020B0609020204030204" pitchFamily="49" charset="0"/>
              </a:rPr>
              <a:t>az</a:t>
            </a:r>
            <a:r>
              <a:rPr lang="en-US" dirty="0">
                <a:latin typeface="Consolas" panose="020B0609020204030204" pitchFamily="49" charset="0"/>
              </a:rPr>
              <a:t> </a:t>
            </a:r>
            <a:r>
              <a:rPr lang="en-US" dirty="0" err="1">
                <a:latin typeface="Consolas" panose="020B0609020204030204" pitchFamily="49" charset="0"/>
              </a:rPr>
              <a:t>acr</a:t>
            </a:r>
            <a:r>
              <a:rPr lang="en-US" dirty="0">
                <a:latin typeface="Consolas" panose="020B0609020204030204" pitchFamily="49" charset="0"/>
              </a:rPr>
              <a:t> build --file </a:t>
            </a:r>
            <a:r>
              <a:rPr lang="en-US" dirty="0" err="1">
                <a:latin typeface="Consolas" panose="020B0609020204030204" pitchFamily="49" charset="0"/>
              </a:rPr>
              <a:t>Dockerfile</a:t>
            </a:r>
            <a:r>
              <a:rPr lang="en-US" dirty="0">
                <a:latin typeface="Consolas" panose="020B0609020204030204" pitchFamily="49" charset="0"/>
              </a:rPr>
              <a:t> --registry </a:t>
            </a:r>
            <a:r>
              <a:rPr lang="en-US" dirty="0" err="1">
                <a:latin typeface="Consolas" panose="020B0609020204030204" pitchFamily="49" charset="0"/>
              </a:rPr>
              <a:t>myregistry</a:t>
            </a:r>
            <a:r>
              <a:rPr lang="en-US" dirty="0">
                <a:latin typeface="Consolas" panose="020B0609020204030204" pitchFamily="49" charset="0"/>
              </a:rPr>
              <a:t> --image </a:t>
            </a:r>
            <a:r>
              <a:rPr lang="en-US" dirty="0" err="1">
                <a:latin typeface="Consolas" panose="020B0609020204030204" pitchFamily="49" charset="0"/>
              </a:rPr>
              <a:t>myimage</a:t>
            </a:r>
            <a:r>
              <a:rPr lang="en-US" dirty="0">
                <a:latin typeface="Consolas" panose="020B0609020204030204" pitchFamily="49" charset="0"/>
              </a:rPr>
              <a:t> .</a:t>
            </a:r>
          </a:p>
          <a:p>
            <a:pPr marL="571500" lvl="1" indent="-342900">
              <a:buFont typeface="Arial" panose="020B0604020202020204" pitchFamily="34" charset="0"/>
              <a:buChar char="•"/>
            </a:pPr>
            <a:endParaRPr lang="en-US" dirty="0"/>
          </a:p>
          <a:p>
            <a:pPr marL="571500" lvl="1" indent="-342900">
              <a:buFont typeface="Arial" panose="020B0604020202020204" pitchFamily="34" charset="0"/>
              <a:buChar char="•"/>
            </a:pPr>
            <a:endParaRPr lang="en-US" dirty="0"/>
          </a:p>
          <a:p>
            <a:pPr marL="571500"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C6D75110-EA53-4E7A-AFF0-4A36951A32A5}"/>
              </a:ext>
            </a:extLst>
          </p:cNvPr>
          <p:cNvSpPr>
            <a:spLocks noGrp="1"/>
          </p:cNvSpPr>
          <p:nvPr>
            <p:ph type="title"/>
          </p:nvPr>
        </p:nvSpPr>
        <p:spPr/>
        <p:txBody>
          <a:bodyPr/>
          <a:lstStyle/>
          <a:p>
            <a:r>
              <a:rPr lang="en-US" b="1" dirty="0"/>
              <a:t>Azure Container Registry</a:t>
            </a:r>
          </a:p>
        </p:txBody>
      </p:sp>
    </p:spTree>
    <p:extLst>
      <p:ext uri="{BB962C8B-B14F-4D97-AF65-F5344CB8AC3E}">
        <p14:creationId xmlns:p14="http://schemas.microsoft.com/office/powerpoint/2010/main" val="2454696890"/>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1636</Words>
  <Application>Microsoft Office PowerPoint</Application>
  <PresentationFormat>Custom</PresentationFormat>
  <Paragraphs>293</Paragraphs>
  <Slides>42</Slides>
  <Notes>15</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42</vt:i4>
      </vt:variant>
    </vt:vector>
  </HeadingPairs>
  <TitlesOfParts>
    <vt:vector size="52" baseType="lpstr">
      <vt:lpstr>&amp;quot</vt:lpstr>
      <vt:lpstr>Arial</vt:lpstr>
      <vt:lpstr>Consolas</vt:lpstr>
      <vt:lpstr>Segoe UI</vt:lpstr>
      <vt:lpstr>Segoe UI Light</vt:lpstr>
      <vt:lpstr>Wingdings</vt:lpstr>
      <vt:lpstr>Azure 1</vt:lpstr>
      <vt:lpstr>Azure 2</vt:lpstr>
      <vt:lpstr>Dynamics 365</vt:lpstr>
      <vt:lpstr>Office 365 PPT Template - 2017</vt:lpstr>
      <vt:lpstr>Module 14: Implement an Application Infrastructure</vt:lpstr>
      <vt:lpstr>Learning Objectives (1 of 3)</vt:lpstr>
      <vt:lpstr> Create and Configure Azure App Service</vt:lpstr>
      <vt:lpstr>Azure App Service Overview (1 of 3)</vt:lpstr>
      <vt:lpstr>Azure App Service Overview (2 of 3)</vt:lpstr>
      <vt:lpstr>Azure App Service Overview (3 of 3)</vt:lpstr>
      <vt:lpstr>Demonstration: Azure App Service</vt:lpstr>
      <vt:lpstr> Create an App Service Web App for Containers </vt:lpstr>
      <vt:lpstr>Azure Container Registry</vt:lpstr>
      <vt:lpstr>Build an Image using Azure Container Registry</vt:lpstr>
      <vt:lpstr>Deploy a Web App from a Docker Image</vt:lpstr>
      <vt:lpstr> Create and Configure an App Service Plan</vt:lpstr>
      <vt:lpstr>Azure App Service Plans </vt:lpstr>
      <vt:lpstr>App Service Plan Pricing Tiers</vt:lpstr>
      <vt:lpstr>App Service Plan Scaling (1 of 2)</vt:lpstr>
      <vt:lpstr>App Service Plan Scaling (2 of 2)</vt:lpstr>
      <vt:lpstr>Demonstration: Create an App Service Plan</vt:lpstr>
      <vt:lpstr> Configure Networking for an App Service</vt:lpstr>
      <vt:lpstr>Integrate an App with an Azure Virtual Network</vt:lpstr>
      <vt:lpstr>Enable VNet Integration </vt:lpstr>
      <vt:lpstr>Regional VNet Integration</vt:lpstr>
      <vt:lpstr> Create and Manage Deployment Slots</vt:lpstr>
      <vt:lpstr>Deployment Slots</vt:lpstr>
      <vt:lpstr>Slots and Tiers</vt:lpstr>
      <vt:lpstr>Create a Deployment Slot</vt:lpstr>
      <vt:lpstr>Access a Deployment Slot</vt:lpstr>
      <vt:lpstr> Implement Azure Functions</vt:lpstr>
      <vt:lpstr>Azure Functions (1 of 2)</vt:lpstr>
      <vt:lpstr>Azure Functions (2 of 2)</vt:lpstr>
      <vt:lpstr>Demonstration: Create a Function app</vt:lpstr>
      <vt:lpstr> Implement Logic Apps</vt:lpstr>
      <vt:lpstr>Azure Logic Apps</vt:lpstr>
      <vt:lpstr>Logic Apps (1 of 2) </vt:lpstr>
      <vt:lpstr>Logic Apps (2 of 2) </vt:lpstr>
      <vt:lpstr>Build Logic Apps from Triggers and Actions (1 of 3)</vt:lpstr>
      <vt:lpstr>Build Logic Apps from Triggers and Actions (2 of 3)</vt:lpstr>
      <vt:lpstr>Build Logic Apps from Triggers and Actions (3 of 3)</vt:lpstr>
      <vt:lpstr>Logic Apps Designer</vt:lpstr>
      <vt:lpstr>Demonstration: Create a workflow using Azure Logic Apps </vt:lpstr>
      <vt:lpstr>PowerPoint Presentation</vt:lpstr>
      <vt:lpstr>Lab: Configure a message-based integration architecture</vt:lpstr>
      <vt:lpstr>Module 14 Review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2020-06-25T22:53:11Z</dcterms:created>
  <dcterms:modified xsi:type="dcterms:W3CDTF">2021-07-16T14:35:03Z</dcterms:modified>
</cp:coreProperties>
</file>